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8" r:id="rId5"/>
  </p:sldMasterIdLst>
  <p:notesMasterIdLst>
    <p:notesMasterId r:id="rId52"/>
  </p:notesMasterIdLst>
  <p:sldIdLst>
    <p:sldId id="271" r:id="rId6"/>
    <p:sldId id="300" r:id="rId7"/>
    <p:sldId id="284" r:id="rId8"/>
    <p:sldId id="297" r:id="rId9"/>
    <p:sldId id="298" r:id="rId10"/>
    <p:sldId id="296" r:id="rId11"/>
    <p:sldId id="305" r:id="rId12"/>
    <p:sldId id="299" r:id="rId13"/>
    <p:sldId id="303" r:id="rId14"/>
    <p:sldId id="302" r:id="rId15"/>
    <p:sldId id="283" r:id="rId16"/>
    <p:sldId id="301" r:id="rId17"/>
    <p:sldId id="306" r:id="rId18"/>
    <p:sldId id="307" r:id="rId19"/>
    <p:sldId id="304" r:id="rId20"/>
    <p:sldId id="308" r:id="rId21"/>
    <p:sldId id="309" r:id="rId22"/>
    <p:sldId id="310" r:id="rId23"/>
    <p:sldId id="313" r:id="rId24"/>
    <p:sldId id="311" r:id="rId25"/>
    <p:sldId id="312" r:id="rId26"/>
    <p:sldId id="322" r:id="rId27"/>
    <p:sldId id="314" r:id="rId28"/>
    <p:sldId id="315" r:id="rId29"/>
    <p:sldId id="316" r:id="rId30"/>
    <p:sldId id="317" r:id="rId31"/>
    <p:sldId id="320" r:id="rId32"/>
    <p:sldId id="319" r:id="rId33"/>
    <p:sldId id="321" r:id="rId34"/>
    <p:sldId id="324" r:id="rId35"/>
    <p:sldId id="325" r:id="rId36"/>
    <p:sldId id="326" r:id="rId37"/>
    <p:sldId id="327" r:id="rId38"/>
    <p:sldId id="328" r:id="rId39"/>
    <p:sldId id="340" r:id="rId40"/>
    <p:sldId id="330" r:id="rId41"/>
    <p:sldId id="338" r:id="rId42"/>
    <p:sldId id="329" r:id="rId43"/>
    <p:sldId id="332" r:id="rId44"/>
    <p:sldId id="331" r:id="rId45"/>
    <p:sldId id="333" r:id="rId46"/>
    <p:sldId id="337" r:id="rId47"/>
    <p:sldId id="334" r:id="rId48"/>
    <p:sldId id="292" r:id="rId49"/>
    <p:sldId id="336" r:id="rId50"/>
    <p:sldId id="276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98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D0F131-FE93-4623-887C-819406D3CD9D}" v="48" dt="2018-12-28T16:54:35.270"/>
  </p1510:revLst>
</p1510:revInfo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5" autoAdjust="0"/>
    <p:restoredTop sz="95673" autoAdjust="0"/>
  </p:normalViewPr>
  <p:slideViewPr>
    <p:cSldViewPr>
      <p:cViewPr varScale="1">
        <p:scale>
          <a:sx n="109" d="100"/>
          <a:sy n="109" d="100"/>
        </p:scale>
        <p:origin x="1650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microsoft.com/office/2016/11/relationships/changesInfo" Target="changesInfos/changesInfo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nnifer Leopold" userId="186f9e78-e3ac-4839-8e69-caae04a7a6e0" providerId="ADAL" clId="{A6D0F131-FE93-4623-887C-819406D3CD9D}"/>
    <pc:docChg chg="custSel addSld delSld modSld sldOrd">
      <pc:chgData name="Jennifer Leopold" userId="186f9e78-e3ac-4839-8e69-caae04a7a6e0" providerId="ADAL" clId="{A6D0F131-FE93-4623-887C-819406D3CD9D}" dt="2019-01-02T16:36:35.481" v="795" actId="20577"/>
      <pc:docMkLst>
        <pc:docMk/>
      </pc:docMkLst>
      <pc:sldChg chg="del">
        <pc:chgData name="Jennifer Leopold" userId="186f9e78-e3ac-4839-8e69-caae04a7a6e0" providerId="ADAL" clId="{A6D0F131-FE93-4623-887C-819406D3CD9D}" dt="2019-01-02T16:34:06.180" v="657" actId="2696"/>
        <pc:sldMkLst>
          <pc:docMk/>
          <pc:sldMk cId="3658530861" sldId="282"/>
        </pc:sldMkLst>
      </pc:sldChg>
      <pc:sldChg chg="addSp delSp modSp">
        <pc:chgData name="Jennifer Leopold" userId="186f9e78-e3ac-4839-8e69-caae04a7a6e0" providerId="ADAL" clId="{A6D0F131-FE93-4623-887C-819406D3CD9D}" dt="2018-12-28T16:51:57.811" v="0" actId="931"/>
        <pc:sldMkLst>
          <pc:docMk/>
          <pc:sldMk cId="2210613186" sldId="284"/>
        </pc:sldMkLst>
        <pc:spChg chg="del">
          <ac:chgData name="Jennifer Leopold" userId="186f9e78-e3ac-4839-8e69-caae04a7a6e0" providerId="ADAL" clId="{A6D0F131-FE93-4623-887C-819406D3CD9D}" dt="2018-12-28T16:51:57.811" v="0" actId="931"/>
          <ac:spMkLst>
            <pc:docMk/>
            <pc:sldMk cId="2210613186" sldId="284"/>
            <ac:spMk id="3" creationId="{385A3750-E72C-41DD-B7D2-4911CB0F94DA}"/>
          </ac:spMkLst>
        </pc:spChg>
        <pc:picChg chg="add mod">
          <ac:chgData name="Jennifer Leopold" userId="186f9e78-e3ac-4839-8e69-caae04a7a6e0" providerId="ADAL" clId="{A6D0F131-FE93-4623-887C-819406D3CD9D}" dt="2018-12-28T16:51:57.811" v="0" actId="931"/>
          <ac:picMkLst>
            <pc:docMk/>
            <pc:sldMk cId="2210613186" sldId="284"/>
            <ac:picMk id="5" creationId="{642965A1-A5F3-4B99-8AD7-A3D57BC8489B}"/>
          </ac:picMkLst>
        </pc:picChg>
      </pc:sldChg>
      <pc:sldChg chg="modSp add">
        <pc:chgData name="Jennifer Leopold" userId="186f9e78-e3ac-4839-8e69-caae04a7a6e0" providerId="ADAL" clId="{A6D0F131-FE93-4623-887C-819406D3CD9D}" dt="2018-12-28T20:36:10.511" v="654" actId="20577"/>
        <pc:sldMkLst>
          <pc:docMk/>
          <pc:sldMk cId="2700300539" sldId="293"/>
        </pc:sldMkLst>
        <pc:spChg chg="mod">
          <ac:chgData name="Jennifer Leopold" userId="186f9e78-e3ac-4839-8e69-caae04a7a6e0" providerId="ADAL" clId="{A6D0F131-FE93-4623-887C-819406D3CD9D}" dt="2018-12-28T20:32:17.054" v="69" actId="207"/>
          <ac:spMkLst>
            <pc:docMk/>
            <pc:sldMk cId="2700300539" sldId="293"/>
            <ac:spMk id="2" creationId="{904B2293-9536-4493-98B0-A523B18831AE}"/>
          </ac:spMkLst>
        </pc:spChg>
        <pc:spChg chg="mod">
          <ac:chgData name="Jennifer Leopold" userId="186f9e78-e3ac-4839-8e69-caae04a7a6e0" providerId="ADAL" clId="{A6D0F131-FE93-4623-887C-819406D3CD9D}" dt="2018-12-28T20:36:10.511" v="654" actId="20577"/>
          <ac:spMkLst>
            <pc:docMk/>
            <pc:sldMk cId="2700300539" sldId="293"/>
            <ac:spMk id="3" creationId="{9D2BDDD4-74FC-4C52-A7E7-D0EB6849C894}"/>
          </ac:spMkLst>
        </pc:spChg>
      </pc:sldChg>
      <pc:sldChg chg="delSp add">
        <pc:chgData name="Jennifer Leopold" userId="186f9e78-e3ac-4839-8e69-caae04a7a6e0" providerId="ADAL" clId="{A6D0F131-FE93-4623-887C-819406D3CD9D}" dt="2018-12-28T20:48:52.925" v="656" actId="20577"/>
        <pc:sldMkLst>
          <pc:docMk/>
          <pc:sldMk cId="1537119321" sldId="294"/>
        </pc:sldMkLst>
        <pc:spChg chg="del">
          <ac:chgData name="Jennifer Leopold" userId="186f9e78-e3ac-4839-8e69-caae04a7a6e0" providerId="ADAL" clId="{A6D0F131-FE93-4623-887C-819406D3CD9D}" dt="2018-12-28T20:48:52.925" v="656" actId="20577"/>
          <ac:spMkLst>
            <pc:docMk/>
            <pc:sldMk cId="1537119321" sldId="294"/>
            <ac:spMk id="2" creationId="{11EB8962-8DAB-4E2C-8FEE-97D2A6D28C41}"/>
          </ac:spMkLst>
        </pc:spChg>
        <pc:spChg chg="del">
          <ac:chgData name="Jennifer Leopold" userId="186f9e78-e3ac-4839-8e69-caae04a7a6e0" providerId="ADAL" clId="{A6D0F131-FE93-4623-887C-819406D3CD9D}" dt="2018-12-28T20:48:52.925" v="656" actId="20577"/>
          <ac:spMkLst>
            <pc:docMk/>
            <pc:sldMk cId="1537119321" sldId="294"/>
            <ac:spMk id="3" creationId="{087A9A79-4613-44AB-9D78-6ACDFD7ABA20}"/>
          </ac:spMkLst>
        </pc:spChg>
      </pc:sldChg>
      <pc:sldChg chg="modSp">
        <pc:chgData name="Jennifer Leopold" userId="186f9e78-e3ac-4839-8e69-caae04a7a6e0" providerId="ADAL" clId="{A6D0F131-FE93-4623-887C-819406D3CD9D}" dt="2019-01-02T16:36:35.481" v="795" actId="20577"/>
        <pc:sldMkLst>
          <pc:docMk/>
          <pc:sldMk cId="2391576746" sldId="295"/>
        </pc:sldMkLst>
        <pc:spChg chg="mod">
          <ac:chgData name="Jennifer Leopold" userId="186f9e78-e3ac-4839-8e69-caae04a7a6e0" providerId="ADAL" clId="{A6D0F131-FE93-4623-887C-819406D3CD9D}" dt="2019-01-02T16:36:35.481" v="795" actId="20577"/>
          <ac:spMkLst>
            <pc:docMk/>
            <pc:sldMk cId="2391576746" sldId="295"/>
            <ac:spMk id="4" creationId="{1ABFD1D7-7D88-4A75-AC68-B689D7EDB604}"/>
          </ac:spMkLst>
        </pc:spChg>
      </pc:sldChg>
    </pc:docChg>
  </pc:docChgLst>
  <pc:docChgLst>
    <pc:chgData name="Jennifer Leopold" userId="186f9e78-e3ac-4839-8e69-caae04a7a6e0" providerId="ADAL" clId="{2CC74EB9-7E50-4FCF-A2F6-17F524691041}"/>
    <pc:docChg chg="undo custSel addSld delSld modSld sldOrd modMainMaster">
      <pc:chgData name="Jennifer Leopold" userId="186f9e78-e3ac-4839-8e69-caae04a7a6e0" providerId="ADAL" clId="{2CC74EB9-7E50-4FCF-A2F6-17F524691041}" dt="2018-12-28T16:38:33.383" v="1022" actId="207"/>
      <pc:docMkLst>
        <pc:docMk/>
      </pc:docMkLst>
      <pc:sldChg chg="modSp">
        <pc:chgData name="Jennifer Leopold" userId="186f9e78-e3ac-4839-8e69-caae04a7a6e0" providerId="ADAL" clId="{2CC74EB9-7E50-4FCF-A2F6-17F524691041}" dt="2018-12-28T16:36:31.430" v="943" actId="122"/>
        <pc:sldMkLst>
          <pc:docMk/>
          <pc:sldMk cId="3950771787" sldId="280"/>
        </pc:sldMkLst>
        <pc:spChg chg="mod">
          <ac:chgData name="Jennifer Leopold" userId="186f9e78-e3ac-4839-8e69-caae04a7a6e0" providerId="ADAL" clId="{2CC74EB9-7E50-4FCF-A2F6-17F524691041}" dt="2018-12-28T16:36:31.430" v="943" actId="122"/>
          <ac:spMkLst>
            <pc:docMk/>
            <pc:sldMk cId="3950771787" sldId="280"/>
            <ac:spMk id="5" creationId="{A095C69D-5A7A-4F0C-9C77-E63F3AD0C9A0}"/>
          </ac:spMkLst>
        </pc:spChg>
        <pc:picChg chg="mod modCrop">
          <ac:chgData name="Jennifer Leopold" userId="186f9e78-e3ac-4839-8e69-caae04a7a6e0" providerId="ADAL" clId="{2CC74EB9-7E50-4FCF-A2F6-17F524691041}" dt="2018-12-28T16:20:47.054" v="38" actId="14100"/>
          <ac:picMkLst>
            <pc:docMk/>
            <pc:sldMk cId="3950771787" sldId="280"/>
            <ac:picMk id="12" creationId="{3C68F03E-D708-435E-A8AA-C7370969D766}"/>
          </ac:picMkLst>
        </pc:picChg>
      </pc:sldChg>
      <pc:sldChg chg="addSp delSp modSp ord">
        <pc:chgData name="Jennifer Leopold" userId="186f9e78-e3ac-4839-8e69-caae04a7a6e0" providerId="ADAL" clId="{2CC74EB9-7E50-4FCF-A2F6-17F524691041}" dt="2018-12-28T16:37:53.861" v="1021" actId="20577"/>
        <pc:sldMkLst>
          <pc:docMk/>
          <pc:sldMk cId="2194918689" sldId="281"/>
        </pc:sldMkLst>
        <pc:spChg chg="mod">
          <ac:chgData name="Jennifer Leopold" userId="186f9e78-e3ac-4839-8e69-caae04a7a6e0" providerId="ADAL" clId="{2CC74EB9-7E50-4FCF-A2F6-17F524691041}" dt="2018-12-28T16:37:53.861" v="1021" actId="20577"/>
          <ac:spMkLst>
            <pc:docMk/>
            <pc:sldMk cId="2194918689" sldId="281"/>
            <ac:spMk id="4" creationId="{BD21D8D2-5568-4D40-8A3F-C594A3FEB4F3}"/>
          </ac:spMkLst>
        </pc:spChg>
        <pc:spChg chg="del">
          <ac:chgData name="Jennifer Leopold" userId="186f9e78-e3ac-4839-8e69-caae04a7a6e0" providerId="ADAL" clId="{2CC74EB9-7E50-4FCF-A2F6-17F524691041}" dt="2018-12-28T16:25:26.138" v="80" actId="931"/>
          <ac:spMkLst>
            <pc:docMk/>
            <pc:sldMk cId="2194918689" sldId="281"/>
            <ac:spMk id="5" creationId="{FFE00DBC-4750-4997-A79E-25F3EF9081E0}"/>
          </ac:spMkLst>
        </pc:spChg>
        <pc:picChg chg="add mod">
          <ac:chgData name="Jennifer Leopold" userId="186f9e78-e3ac-4839-8e69-caae04a7a6e0" providerId="ADAL" clId="{2CC74EB9-7E50-4FCF-A2F6-17F524691041}" dt="2018-12-28T16:25:45.382" v="83" actId="14100"/>
          <ac:picMkLst>
            <pc:docMk/>
            <pc:sldMk cId="2194918689" sldId="281"/>
            <ac:picMk id="7" creationId="{2D80FF18-1AAB-42F8-8E83-5037691D66E8}"/>
          </ac:picMkLst>
        </pc:picChg>
      </pc:sldChg>
      <pc:sldChg chg="modSp add">
        <pc:chgData name="Jennifer Leopold" userId="186f9e78-e3ac-4839-8e69-caae04a7a6e0" providerId="ADAL" clId="{2CC74EB9-7E50-4FCF-A2F6-17F524691041}" dt="2018-12-28T16:26:16.673" v="87" actId="5793"/>
        <pc:sldMkLst>
          <pc:docMk/>
          <pc:sldMk cId="26140055" sldId="283"/>
        </pc:sldMkLst>
        <pc:spChg chg="mod">
          <ac:chgData name="Jennifer Leopold" userId="186f9e78-e3ac-4839-8e69-caae04a7a6e0" providerId="ADAL" clId="{2CC74EB9-7E50-4FCF-A2F6-17F524691041}" dt="2018-12-28T16:26:16.673" v="87" actId="5793"/>
          <ac:spMkLst>
            <pc:docMk/>
            <pc:sldMk cId="26140055" sldId="283"/>
            <ac:spMk id="5" creationId="{6A7DCB2E-AD12-4F2D-8AC5-4624BEA620D9}"/>
          </ac:spMkLst>
        </pc:spChg>
      </pc:sldChg>
      <pc:sldChg chg="modSp add">
        <pc:chgData name="Jennifer Leopold" userId="186f9e78-e3ac-4839-8e69-caae04a7a6e0" providerId="ADAL" clId="{2CC74EB9-7E50-4FCF-A2F6-17F524691041}" dt="2018-12-28T16:32:53.111" v="776" actId="14100"/>
        <pc:sldMkLst>
          <pc:docMk/>
          <pc:sldMk cId="2210613186" sldId="284"/>
        </pc:sldMkLst>
        <pc:spChg chg="mod">
          <ac:chgData name="Jennifer Leopold" userId="186f9e78-e3ac-4839-8e69-caae04a7a6e0" providerId="ADAL" clId="{2CC74EB9-7E50-4FCF-A2F6-17F524691041}" dt="2018-12-28T16:32:53.111" v="776" actId="14100"/>
          <ac:spMkLst>
            <pc:docMk/>
            <pc:sldMk cId="2210613186" sldId="284"/>
            <ac:spMk id="2" creationId="{75C788BD-C6A5-4E51-BE57-C3F6A0FFED1D}"/>
          </ac:spMkLst>
        </pc:spChg>
      </pc:sldChg>
      <pc:sldChg chg="addSp delSp modSp add">
        <pc:chgData name="Jennifer Leopold" userId="186f9e78-e3ac-4839-8e69-caae04a7a6e0" providerId="ADAL" clId="{2CC74EB9-7E50-4FCF-A2F6-17F524691041}" dt="2018-12-28T16:35:32.640" v="822" actId="20577"/>
        <pc:sldMkLst>
          <pc:docMk/>
          <pc:sldMk cId="1917224820" sldId="285"/>
        </pc:sldMkLst>
        <pc:spChg chg="del">
          <ac:chgData name="Jennifer Leopold" userId="186f9e78-e3ac-4839-8e69-caae04a7a6e0" providerId="ADAL" clId="{2CC74EB9-7E50-4FCF-A2F6-17F524691041}" dt="2018-12-28T16:33:20.641" v="778" actId="20577"/>
          <ac:spMkLst>
            <pc:docMk/>
            <pc:sldMk cId="1917224820" sldId="285"/>
            <ac:spMk id="2" creationId="{A2019E36-8BA5-49C8-8216-E11E8181B7A0}"/>
          </ac:spMkLst>
        </pc:spChg>
        <pc:spChg chg="del">
          <ac:chgData name="Jennifer Leopold" userId="186f9e78-e3ac-4839-8e69-caae04a7a6e0" providerId="ADAL" clId="{2CC74EB9-7E50-4FCF-A2F6-17F524691041}" dt="2018-12-28T16:33:20.641" v="778" actId="20577"/>
          <ac:spMkLst>
            <pc:docMk/>
            <pc:sldMk cId="1917224820" sldId="285"/>
            <ac:spMk id="3" creationId="{CC97EFD4-28A5-4437-A0A4-E2500452FB53}"/>
          </ac:spMkLst>
        </pc:spChg>
        <pc:spChg chg="add mod">
          <ac:chgData name="Jennifer Leopold" userId="186f9e78-e3ac-4839-8e69-caae04a7a6e0" providerId="ADAL" clId="{2CC74EB9-7E50-4FCF-A2F6-17F524691041}" dt="2018-12-28T16:35:32.640" v="822" actId="20577"/>
          <ac:spMkLst>
            <pc:docMk/>
            <pc:sldMk cId="1917224820" sldId="285"/>
            <ac:spMk id="4" creationId="{1353B469-9E44-49D6-A26B-BFA665AE855C}"/>
          </ac:spMkLst>
        </pc:spChg>
        <pc:spChg chg="add del mod">
          <ac:chgData name="Jennifer Leopold" userId="186f9e78-e3ac-4839-8e69-caae04a7a6e0" providerId="ADAL" clId="{2CC74EB9-7E50-4FCF-A2F6-17F524691041}" dt="2018-12-28T16:34:50.398" v="788" actId="931"/>
          <ac:spMkLst>
            <pc:docMk/>
            <pc:sldMk cId="1917224820" sldId="285"/>
            <ac:spMk id="5" creationId="{5C845DE4-AF86-4C67-889C-84FCDA818673}"/>
          </ac:spMkLst>
        </pc:spChg>
        <pc:picChg chg="add mod">
          <ac:chgData name="Jennifer Leopold" userId="186f9e78-e3ac-4839-8e69-caae04a7a6e0" providerId="ADAL" clId="{2CC74EB9-7E50-4FCF-A2F6-17F524691041}" dt="2018-12-28T16:34:50.398" v="788" actId="931"/>
          <ac:picMkLst>
            <pc:docMk/>
            <pc:sldMk cId="1917224820" sldId="285"/>
            <ac:picMk id="7" creationId="{6036465B-112C-43AF-81FD-241120078658}"/>
          </ac:picMkLst>
        </pc:picChg>
      </pc:sldChg>
      <pc:sldMasterChg chg="modSldLayout">
        <pc:chgData name="Jennifer Leopold" userId="186f9e78-e3ac-4839-8e69-caae04a7a6e0" providerId="ADAL" clId="{2CC74EB9-7E50-4FCF-A2F6-17F524691041}" dt="2018-12-28T16:38:33.383" v="1022" actId="207"/>
        <pc:sldMasterMkLst>
          <pc:docMk/>
          <pc:sldMasterMk cId="1653926598" sldId="2147483668"/>
        </pc:sldMasterMkLst>
        <pc:sldLayoutChg chg="modSp">
          <pc:chgData name="Jennifer Leopold" userId="186f9e78-e3ac-4839-8e69-caae04a7a6e0" providerId="ADAL" clId="{2CC74EB9-7E50-4FCF-A2F6-17F524691041}" dt="2018-12-28T16:38:33.383" v="1022" actId="207"/>
          <pc:sldLayoutMkLst>
            <pc:docMk/>
            <pc:sldMasterMk cId="1653926598" sldId="2147483668"/>
            <pc:sldLayoutMk cId="3758718991" sldId="2147483677"/>
          </pc:sldLayoutMkLst>
          <pc:spChg chg="mod">
            <ac:chgData name="Jennifer Leopold" userId="186f9e78-e3ac-4839-8e69-caae04a7a6e0" providerId="ADAL" clId="{2CC74EB9-7E50-4FCF-A2F6-17F524691041}" dt="2018-12-28T16:38:33.383" v="1022" actId="207"/>
            <ac:spMkLst>
              <pc:docMk/>
              <pc:sldMasterMk cId="1653926598" sldId="2147483668"/>
              <pc:sldLayoutMk cId="3758718991" sldId="2147483677"/>
              <ac:spMk id="7" creationId="{2A8A7F4D-BE21-46B1-B1AF-A010063284C5}"/>
            </ac:spMkLst>
          </pc:spChg>
        </pc:sldLayoutChg>
        <pc:sldLayoutChg chg="modSp">
          <pc:chgData name="Jennifer Leopold" userId="186f9e78-e3ac-4839-8e69-caae04a7a6e0" providerId="ADAL" clId="{2CC74EB9-7E50-4FCF-A2F6-17F524691041}" dt="2018-12-28T16:36:44.576" v="944" actId="122"/>
          <pc:sldLayoutMkLst>
            <pc:docMk/>
            <pc:sldMasterMk cId="1653926598" sldId="2147483668"/>
            <pc:sldLayoutMk cId="3043335445" sldId="2147483687"/>
          </pc:sldLayoutMkLst>
          <pc:spChg chg="mod">
            <ac:chgData name="Jennifer Leopold" userId="186f9e78-e3ac-4839-8e69-caae04a7a6e0" providerId="ADAL" clId="{2CC74EB9-7E50-4FCF-A2F6-17F524691041}" dt="2018-12-28T16:36:44.576" v="944" actId="122"/>
            <ac:spMkLst>
              <pc:docMk/>
              <pc:sldMasterMk cId="1653926598" sldId="2147483668"/>
              <pc:sldLayoutMk cId="3043335445" sldId="2147483687"/>
              <ac:spMk id="2" creationId="{F0A06BC7-3FB7-488A-AB5C-B18F41F864C0}"/>
            </ac:spMkLst>
          </pc:spChg>
        </pc:sldLayoutChg>
      </pc:sldMasterChg>
    </pc:docChg>
  </pc:docChgLst>
  <pc:docChgLst>
    <pc:chgData name="Jennifer Leopold" userId="S::jleopold@qedgroupllc.com::186f9e78-e3ac-4839-8e69-caae04a7a6e0" providerId="AD" clId="Web-{87F39EF4-3EA2-4F49-ACF5-5D76F4F3E3E7}"/>
    <pc:docChg chg="delSld modSld">
      <pc:chgData name="Jennifer Leopold" userId="S::jleopold@qedgroupllc.com::186f9e78-e3ac-4839-8e69-caae04a7a6e0" providerId="AD" clId="Web-{87F39EF4-3EA2-4F49-ACF5-5D76F4F3E3E7}" dt="2018-12-28T20:25:23.035" v="2"/>
      <pc:docMkLst>
        <pc:docMk/>
      </pc:docMkLst>
      <pc:sldChg chg="addSp delSp modSp">
        <pc:chgData name="Jennifer Leopold" userId="S::jleopold@qedgroupllc.com::186f9e78-e3ac-4839-8e69-caae04a7a6e0" providerId="AD" clId="Web-{87F39EF4-3EA2-4F49-ACF5-5D76F4F3E3E7}" dt="2018-12-28T20:25:16.989" v="0"/>
        <pc:sldMkLst>
          <pc:docMk/>
          <pc:sldMk cId="2210613186" sldId="284"/>
        </pc:sldMkLst>
        <pc:spChg chg="add mod">
          <ac:chgData name="Jennifer Leopold" userId="S::jleopold@qedgroupllc.com::186f9e78-e3ac-4839-8e69-caae04a7a6e0" providerId="AD" clId="Web-{87F39EF4-3EA2-4F49-ACF5-5D76F4F3E3E7}" dt="2018-12-28T20:25:16.989" v="0"/>
          <ac:spMkLst>
            <pc:docMk/>
            <pc:sldMk cId="2210613186" sldId="284"/>
            <ac:spMk id="4" creationId="{F1DE1920-AE5D-46B2-8023-661F35CCD522}"/>
          </ac:spMkLst>
        </pc:spChg>
        <pc:picChg chg="del">
          <ac:chgData name="Jennifer Leopold" userId="S::jleopold@qedgroupllc.com::186f9e78-e3ac-4839-8e69-caae04a7a6e0" providerId="AD" clId="Web-{87F39EF4-3EA2-4F49-ACF5-5D76F4F3E3E7}" dt="2018-12-28T20:25:16.989" v="0"/>
          <ac:picMkLst>
            <pc:docMk/>
            <pc:sldMk cId="2210613186" sldId="284"/>
            <ac:picMk id="5" creationId="{642965A1-A5F3-4B99-8AD7-A3D57BC8489B}"/>
          </ac:picMkLst>
        </pc:picChg>
      </pc:sldChg>
    </pc:docChg>
  </pc:docChgLst>
  <pc:docChgLst>
    <pc:chgData name="Jennifer Leopold" userId="S::jleopold@qedgroupllc.com::186f9e78-e3ac-4839-8e69-caae04a7a6e0" providerId="AD" clId="Web-{419BA462-EAEE-44F5-8FA3-1B703C43FE6E}"/>
    <pc:docChg chg="sldOrd">
      <pc:chgData name="Jennifer Leopold" userId="S::jleopold@qedgroupllc.com::186f9e78-e3ac-4839-8e69-caae04a7a6e0" providerId="AD" clId="Web-{419BA462-EAEE-44F5-8FA3-1B703C43FE6E}" dt="2018-12-28T20:48:08.208" v="0"/>
      <pc:docMkLst>
        <pc:docMk/>
      </pc:docMkLst>
      <pc:sldChg chg="ord">
        <pc:chgData name="Jennifer Leopold" userId="S::jleopold@qedgroupllc.com::186f9e78-e3ac-4839-8e69-caae04a7a6e0" providerId="AD" clId="Web-{419BA462-EAEE-44F5-8FA3-1B703C43FE6E}" dt="2018-12-28T20:48:08.208" v="0"/>
        <pc:sldMkLst>
          <pc:docMk/>
          <pc:sldMk cId="545011323" sldId="292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394BA0-08B4-4A2C-8C75-E7FB35EE1E0D}" type="doc">
      <dgm:prSet loTypeId="urn:microsoft.com/office/officeart/2008/layout/IncreasingCircleProcess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6D86811F-0219-4EC3-87A2-3CA80A307710}">
      <dgm:prSet phldrT="[Text]" custT="1"/>
      <dgm:spPr/>
      <dgm:t>
        <a:bodyPr/>
        <a:lstStyle/>
        <a:p>
          <a:r>
            <a:rPr lang="en-US" sz="3600" b="1" dirty="0">
              <a:solidFill>
                <a:schemeClr val="bg1"/>
              </a:solidFill>
            </a:rPr>
            <a:t>Data</a:t>
          </a:r>
          <a:endParaRPr lang="en-US" sz="2400" b="1" dirty="0">
            <a:solidFill>
              <a:schemeClr val="bg1"/>
            </a:solidFill>
          </a:endParaRPr>
        </a:p>
      </dgm:t>
    </dgm:pt>
    <dgm:pt modelId="{6EBAC96A-BDC4-4384-8EE8-15EF0455D0DA}" type="parTrans" cxnId="{2A3CCCC7-2455-42F2-B834-5AFE91277112}">
      <dgm:prSet/>
      <dgm:spPr/>
      <dgm:t>
        <a:bodyPr/>
        <a:lstStyle/>
        <a:p>
          <a:endParaRPr lang="en-US"/>
        </a:p>
      </dgm:t>
    </dgm:pt>
    <dgm:pt modelId="{896CBBFE-B33F-4183-913B-AE2F5D92AB41}" type="sibTrans" cxnId="{2A3CCCC7-2455-42F2-B834-5AFE91277112}">
      <dgm:prSet/>
      <dgm:spPr/>
      <dgm:t>
        <a:bodyPr/>
        <a:lstStyle/>
        <a:p>
          <a:endParaRPr lang="en-US"/>
        </a:p>
      </dgm:t>
    </dgm:pt>
    <dgm:pt modelId="{8299947A-EC8E-4930-8C45-4F788D818413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- Understand data and make data useful</a:t>
          </a:r>
        </a:p>
        <a:p>
          <a:endParaRPr lang="en-US" sz="2400" dirty="0">
            <a:solidFill>
              <a:schemeClr val="bg1"/>
            </a:solidFill>
          </a:endParaRPr>
        </a:p>
        <a:p>
          <a:r>
            <a:rPr lang="en-US" sz="2400" dirty="0">
              <a:solidFill>
                <a:schemeClr val="bg1"/>
              </a:solidFill>
            </a:rPr>
            <a:t>Today:</a:t>
          </a:r>
        </a:p>
        <a:p>
          <a:r>
            <a:rPr lang="en-US" sz="2400" dirty="0">
              <a:solidFill>
                <a:schemeClr val="bg1"/>
              </a:solidFill>
            </a:rPr>
            <a:t>- Data cleaning</a:t>
          </a:r>
        </a:p>
      </dgm:t>
    </dgm:pt>
    <dgm:pt modelId="{1DEB258F-9F0C-4C2D-9721-F2D2B85D8AE7}" type="parTrans" cxnId="{0924A979-298B-4B42-9493-F66AADB9861E}">
      <dgm:prSet/>
      <dgm:spPr/>
      <dgm:t>
        <a:bodyPr/>
        <a:lstStyle/>
        <a:p>
          <a:endParaRPr lang="en-US"/>
        </a:p>
      </dgm:t>
    </dgm:pt>
    <dgm:pt modelId="{B37969E1-52F1-4C57-AC9F-47104D2C7EE2}" type="sibTrans" cxnId="{0924A979-298B-4B42-9493-F66AADB9861E}">
      <dgm:prSet/>
      <dgm:spPr/>
      <dgm:t>
        <a:bodyPr/>
        <a:lstStyle/>
        <a:p>
          <a:endParaRPr lang="en-US"/>
        </a:p>
      </dgm:t>
    </dgm:pt>
    <dgm:pt modelId="{3827FF07-FBFE-49CB-BE75-A64DC81F63BA}">
      <dgm:prSet phldrT="[Text]" custT="1"/>
      <dgm:spPr/>
      <dgm:t>
        <a:bodyPr/>
        <a:lstStyle/>
        <a:p>
          <a:r>
            <a:rPr lang="en-US" sz="3600" b="1" dirty="0">
              <a:solidFill>
                <a:schemeClr val="bg1"/>
              </a:solidFill>
            </a:rPr>
            <a:t>Visualize</a:t>
          </a:r>
          <a:endParaRPr lang="en-US" sz="2400" b="1" dirty="0">
            <a:solidFill>
              <a:schemeClr val="bg1"/>
            </a:solidFill>
          </a:endParaRPr>
        </a:p>
      </dgm:t>
    </dgm:pt>
    <dgm:pt modelId="{D23D566F-59FB-413D-978B-D285E7F24DCC}" type="parTrans" cxnId="{E199A74A-FDB7-4AA3-B973-E7CC6ECDC127}">
      <dgm:prSet/>
      <dgm:spPr/>
      <dgm:t>
        <a:bodyPr/>
        <a:lstStyle/>
        <a:p>
          <a:endParaRPr lang="en-US"/>
        </a:p>
      </dgm:t>
    </dgm:pt>
    <dgm:pt modelId="{D295A3F0-8370-48A8-97DD-32B193B4DDEB}" type="sibTrans" cxnId="{E199A74A-FDB7-4AA3-B973-E7CC6ECDC127}">
      <dgm:prSet/>
      <dgm:spPr/>
      <dgm:t>
        <a:bodyPr/>
        <a:lstStyle/>
        <a:p>
          <a:endParaRPr lang="en-US"/>
        </a:p>
      </dgm:t>
    </dgm:pt>
    <dgm:pt modelId="{96F148C0-4F4E-4F0C-9599-3F77D3969A52}">
      <dgm:prSet phldrT="[Text]" custT="1"/>
      <dgm:spPr/>
      <dgm:t>
        <a:bodyPr/>
        <a:lstStyle/>
        <a:p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- Choose right visualization format</a:t>
          </a:r>
        </a:p>
        <a:p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Today:</a:t>
          </a:r>
        </a:p>
        <a:p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- Line chart</a:t>
          </a:r>
        </a:p>
        <a:p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- Choropleth map</a:t>
          </a:r>
        </a:p>
        <a:p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- Dashboard</a:t>
          </a:r>
        </a:p>
      </dgm:t>
    </dgm:pt>
    <dgm:pt modelId="{631EE3A7-15CF-450F-A277-FABEEEC024D4}" type="parTrans" cxnId="{B96A9A9B-8947-4403-AB54-3B056D4FA52D}">
      <dgm:prSet/>
      <dgm:spPr/>
      <dgm:t>
        <a:bodyPr/>
        <a:lstStyle/>
        <a:p>
          <a:endParaRPr lang="en-US"/>
        </a:p>
      </dgm:t>
    </dgm:pt>
    <dgm:pt modelId="{7702AE5D-322C-450C-ADFF-93C15542D18A}" type="sibTrans" cxnId="{B96A9A9B-8947-4403-AB54-3B056D4FA52D}">
      <dgm:prSet/>
      <dgm:spPr/>
      <dgm:t>
        <a:bodyPr/>
        <a:lstStyle/>
        <a:p>
          <a:endParaRPr lang="en-US"/>
        </a:p>
      </dgm:t>
    </dgm:pt>
    <dgm:pt modelId="{47D854FC-039D-4699-A327-03A470A75AC7}">
      <dgm:prSet phldrT="[Text]" custT="1"/>
      <dgm:spPr/>
      <dgm:t>
        <a:bodyPr/>
        <a:lstStyle/>
        <a:p>
          <a:r>
            <a:rPr lang="en-US" sz="3600" b="1" dirty="0">
              <a:solidFill>
                <a:schemeClr val="bg1"/>
              </a:solidFill>
            </a:rPr>
            <a:t>Share</a:t>
          </a:r>
          <a:endParaRPr lang="en-US" sz="2400" b="1" dirty="0">
            <a:solidFill>
              <a:schemeClr val="bg1"/>
            </a:solidFill>
          </a:endParaRPr>
        </a:p>
      </dgm:t>
    </dgm:pt>
    <dgm:pt modelId="{86E10B61-D08C-4A46-97F5-F41862994B10}" type="parTrans" cxnId="{8961615F-33B0-40D1-9346-AF6F4ADD57ED}">
      <dgm:prSet/>
      <dgm:spPr/>
      <dgm:t>
        <a:bodyPr/>
        <a:lstStyle/>
        <a:p>
          <a:endParaRPr lang="en-US"/>
        </a:p>
      </dgm:t>
    </dgm:pt>
    <dgm:pt modelId="{A7B61562-16AD-4B74-A59B-82E3FEA95EDC}" type="sibTrans" cxnId="{8961615F-33B0-40D1-9346-AF6F4ADD57ED}">
      <dgm:prSet/>
      <dgm:spPr/>
      <dgm:t>
        <a:bodyPr/>
        <a:lstStyle/>
        <a:p>
          <a:endParaRPr lang="en-US"/>
        </a:p>
      </dgm:t>
    </dgm:pt>
    <dgm:pt modelId="{2A336762-0A26-41CA-B5CA-636C4B37D8A5}">
      <dgm:prSet phldrT="[Text]" custT="1"/>
      <dgm:spPr/>
      <dgm:t>
        <a:bodyPr/>
        <a:lstStyle/>
        <a:p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- Share your work for public good</a:t>
          </a:r>
        </a:p>
        <a:p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Today:</a:t>
          </a:r>
        </a:p>
        <a:p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- Publish to Tableau public</a:t>
          </a:r>
        </a:p>
        <a:p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- Share on CGDV</a:t>
          </a:r>
        </a:p>
      </dgm:t>
    </dgm:pt>
    <dgm:pt modelId="{C97C8607-4801-429D-A4EE-F5E1307587D0}" type="parTrans" cxnId="{741F2341-223D-48E5-9FAD-4911925ED529}">
      <dgm:prSet/>
      <dgm:spPr/>
      <dgm:t>
        <a:bodyPr/>
        <a:lstStyle/>
        <a:p>
          <a:endParaRPr lang="en-US"/>
        </a:p>
      </dgm:t>
    </dgm:pt>
    <dgm:pt modelId="{E9BAACD5-182D-49E3-903C-2471729D679D}" type="sibTrans" cxnId="{741F2341-223D-48E5-9FAD-4911925ED529}">
      <dgm:prSet/>
      <dgm:spPr/>
      <dgm:t>
        <a:bodyPr/>
        <a:lstStyle/>
        <a:p>
          <a:endParaRPr lang="en-US"/>
        </a:p>
      </dgm:t>
    </dgm:pt>
    <dgm:pt modelId="{C6E6DF9A-19D1-4E6C-A446-2C8FD2A5AE5D}" type="pres">
      <dgm:prSet presAssocID="{CE394BA0-08B4-4A2C-8C75-E7FB35EE1E0D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BFEC6A74-1605-4687-9498-E7C223A64BB8}" type="pres">
      <dgm:prSet presAssocID="{6D86811F-0219-4EC3-87A2-3CA80A307710}" presName="composite" presStyleCnt="0"/>
      <dgm:spPr/>
    </dgm:pt>
    <dgm:pt modelId="{60F1B71E-04DF-48DB-9206-E9BFA296C2A1}" type="pres">
      <dgm:prSet presAssocID="{6D86811F-0219-4EC3-87A2-3CA80A307710}" presName="BackAccent" presStyleLbl="bgShp" presStyleIdx="0" presStyleCnt="3"/>
      <dgm:spPr/>
    </dgm:pt>
    <dgm:pt modelId="{D954B1ED-1DCF-40A6-9624-D3AC3B845786}" type="pres">
      <dgm:prSet presAssocID="{6D86811F-0219-4EC3-87A2-3CA80A307710}" presName="Accent" presStyleLbl="alignNode1" presStyleIdx="0" presStyleCnt="3"/>
      <dgm:spPr/>
    </dgm:pt>
    <dgm:pt modelId="{0766BB25-128D-4440-8AE7-5A6127BAD953}" type="pres">
      <dgm:prSet presAssocID="{6D86811F-0219-4EC3-87A2-3CA80A307710}" presName="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6DEC6222-86F7-474D-98DD-9A2582E3EC99}" type="pres">
      <dgm:prSet presAssocID="{6D86811F-0219-4EC3-87A2-3CA80A307710}" presName="Parent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6A4A4EA5-8283-4B47-90D3-72B2BAC32259}" type="pres">
      <dgm:prSet presAssocID="{896CBBFE-B33F-4183-913B-AE2F5D92AB41}" presName="sibTrans" presStyleCnt="0"/>
      <dgm:spPr/>
    </dgm:pt>
    <dgm:pt modelId="{796DE8E2-7BEA-47FB-9901-93DB94BF1D94}" type="pres">
      <dgm:prSet presAssocID="{3827FF07-FBFE-49CB-BE75-A64DC81F63BA}" presName="composite" presStyleCnt="0"/>
      <dgm:spPr/>
    </dgm:pt>
    <dgm:pt modelId="{0299F264-3E70-4525-8E79-1378C955A5B6}" type="pres">
      <dgm:prSet presAssocID="{3827FF07-FBFE-49CB-BE75-A64DC81F63BA}" presName="BackAccent" presStyleLbl="bgShp" presStyleIdx="1" presStyleCnt="3"/>
      <dgm:spPr/>
    </dgm:pt>
    <dgm:pt modelId="{71508968-31DA-4D4A-B21A-566977BC3C0D}" type="pres">
      <dgm:prSet presAssocID="{3827FF07-FBFE-49CB-BE75-A64DC81F63BA}" presName="Accent" presStyleLbl="alignNode1" presStyleIdx="1" presStyleCnt="3"/>
      <dgm:spPr/>
    </dgm:pt>
    <dgm:pt modelId="{50635F76-07BE-410B-B12B-7131795BFB0D}" type="pres">
      <dgm:prSet presAssocID="{3827FF07-FBFE-49CB-BE75-A64DC81F63BA}" presName="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603C0277-6C3A-4AA3-A6C3-86D0E8726944}" type="pres">
      <dgm:prSet presAssocID="{3827FF07-FBFE-49CB-BE75-A64DC81F63BA}" presName="Parent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79F8BBE7-0DBC-4E65-9A46-DF51AC475E62}" type="pres">
      <dgm:prSet presAssocID="{D295A3F0-8370-48A8-97DD-32B193B4DDEB}" presName="sibTrans" presStyleCnt="0"/>
      <dgm:spPr/>
    </dgm:pt>
    <dgm:pt modelId="{60F0D9FE-CE9A-4328-A583-3656C930C790}" type="pres">
      <dgm:prSet presAssocID="{47D854FC-039D-4699-A327-03A470A75AC7}" presName="composite" presStyleCnt="0"/>
      <dgm:spPr/>
    </dgm:pt>
    <dgm:pt modelId="{68B02DF3-10EC-444B-BCCB-7B3C91751E4B}" type="pres">
      <dgm:prSet presAssocID="{47D854FC-039D-4699-A327-03A470A75AC7}" presName="BackAccent" presStyleLbl="bgShp" presStyleIdx="2" presStyleCnt="3"/>
      <dgm:spPr/>
    </dgm:pt>
    <dgm:pt modelId="{430FA7E8-47F6-4AD4-97E9-F05496F92BD6}" type="pres">
      <dgm:prSet presAssocID="{47D854FC-039D-4699-A327-03A470A75AC7}" presName="Accent" presStyleLbl="alignNode1" presStyleIdx="2" presStyleCnt="3"/>
      <dgm:spPr/>
    </dgm:pt>
    <dgm:pt modelId="{EDC4CE19-5987-412D-A5D3-843E168E322F}" type="pres">
      <dgm:prSet presAssocID="{47D854FC-039D-4699-A327-03A470A75AC7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D6B0C519-C4B6-45C0-8B58-0E50B6BC1F21}" type="pres">
      <dgm:prSet presAssocID="{47D854FC-039D-4699-A327-03A470A75AC7}" presName="Parent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62B20204-D29C-458F-98BF-6B5A89BE2585}" type="presOf" srcId="{6D86811F-0219-4EC3-87A2-3CA80A307710}" destId="{6DEC6222-86F7-474D-98DD-9A2582E3EC99}" srcOrd="0" destOrd="0" presId="urn:microsoft.com/office/officeart/2008/layout/IncreasingCircleProcess"/>
    <dgm:cxn modelId="{D1257711-5F29-4F6F-B641-0006D0458A63}" type="presOf" srcId="{CE394BA0-08B4-4A2C-8C75-E7FB35EE1E0D}" destId="{C6E6DF9A-19D1-4E6C-A446-2C8FD2A5AE5D}" srcOrd="0" destOrd="0" presId="urn:microsoft.com/office/officeart/2008/layout/IncreasingCircleProcess"/>
    <dgm:cxn modelId="{91CE1E25-93C4-4184-B41A-25FB5BD163C3}" type="presOf" srcId="{8299947A-EC8E-4930-8C45-4F788D818413}" destId="{0766BB25-128D-4440-8AE7-5A6127BAD953}" srcOrd="0" destOrd="0" presId="urn:microsoft.com/office/officeart/2008/layout/IncreasingCircleProcess"/>
    <dgm:cxn modelId="{2FD5CF33-4AC6-4498-AD17-AD8FFC94BA99}" type="presOf" srcId="{96F148C0-4F4E-4F0C-9599-3F77D3969A52}" destId="{50635F76-07BE-410B-B12B-7131795BFB0D}" srcOrd="0" destOrd="0" presId="urn:microsoft.com/office/officeart/2008/layout/IncreasingCircleProcess"/>
    <dgm:cxn modelId="{8961615F-33B0-40D1-9346-AF6F4ADD57ED}" srcId="{CE394BA0-08B4-4A2C-8C75-E7FB35EE1E0D}" destId="{47D854FC-039D-4699-A327-03A470A75AC7}" srcOrd="2" destOrd="0" parTransId="{86E10B61-D08C-4A46-97F5-F41862994B10}" sibTransId="{A7B61562-16AD-4B74-A59B-82E3FEA95EDC}"/>
    <dgm:cxn modelId="{741F2341-223D-48E5-9FAD-4911925ED529}" srcId="{47D854FC-039D-4699-A327-03A470A75AC7}" destId="{2A336762-0A26-41CA-B5CA-636C4B37D8A5}" srcOrd="0" destOrd="0" parTransId="{C97C8607-4801-429D-A4EE-F5E1307587D0}" sibTransId="{E9BAACD5-182D-49E3-903C-2471729D679D}"/>
    <dgm:cxn modelId="{E199A74A-FDB7-4AA3-B973-E7CC6ECDC127}" srcId="{CE394BA0-08B4-4A2C-8C75-E7FB35EE1E0D}" destId="{3827FF07-FBFE-49CB-BE75-A64DC81F63BA}" srcOrd="1" destOrd="0" parTransId="{D23D566F-59FB-413D-978B-D285E7F24DCC}" sibTransId="{D295A3F0-8370-48A8-97DD-32B193B4DDEB}"/>
    <dgm:cxn modelId="{0924A979-298B-4B42-9493-F66AADB9861E}" srcId="{6D86811F-0219-4EC3-87A2-3CA80A307710}" destId="{8299947A-EC8E-4930-8C45-4F788D818413}" srcOrd="0" destOrd="0" parTransId="{1DEB258F-9F0C-4C2D-9721-F2D2B85D8AE7}" sibTransId="{B37969E1-52F1-4C57-AC9F-47104D2C7EE2}"/>
    <dgm:cxn modelId="{01AABB7E-A66C-47D7-8C9B-976AA8BC5DD4}" type="presOf" srcId="{3827FF07-FBFE-49CB-BE75-A64DC81F63BA}" destId="{603C0277-6C3A-4AA3-A6C3-86D0E8726944}" srcOrd="0" destOrd="0" presId="urn:microsoft.com/office/officeart/2008/layout/IncreasingCircleProcess"/>
    <dgm:cxn modelId="{FEEFDB84-CA78-4711-B141-094D33B5AFB3}" type="presOf" srcId="{47D854FC-039D-4699-A327-03A470A75AC7}" destId="{D6B0C519-C4B6-45C0-8B58-0E50B6BC1F21}" srcOrd="0" destOrd="0" presId="urn:microsoft.com/office/officeart/2008/layout/IncreasingCircleProcess"/>
    <dgm:cxn modelId="{B96A9A9B-8947-4403-AB54-3B056D4FA52D}" srcId="{3827FF07-FBFE-49CB-BE75-A64DC81F63BA}" destId="{96F148C0-4F4E-4F0C-9599-3F77D3969A52}" srcOrd="0" destOrd="0" parTransId="{631EE3A7-15CF-450F-A277-FABEEEC024D4}" sibTransId="{7702AE5D-322C-450C-ADFF-93C15542D18A}"/>
    <dgm:cxn modelId="{2A3CCCC7-2455-42F2-B834-5AFE91277112}" srcId="{CE394BA0-08B4-4A2C-8C75-E7FB35EE1E0D}" destId="{6D86811F-0219-4EC3-87A2-3CA80A307710}" srcOrd="0" destOrd="0" parTransId="{6EBAC96A-BDC4-4384-8EE8-15EF0455D0DA}" sibTransId="{896CBBFE-B33F-4183-913B-AE2F5D92AB41}"/>
    <dgm:cxn modelId="{629D6EED-F131-4A12-ACCA-C75B0B569C19}" type="presOf" srcId="{2A336762-0A26-41CA-B5CA-636C4B37D8A5}" destId="{EDC4CE19-5987-412D-A5D3-843E168E322F}" srcOrd="0" destOrd="0" presId="urn:microsoft.com/office/officeart/2008/layout/IncreasingCircleProcess"/>
    <dgm:cxn modelId="{A74B862A-0C21-4711-89B4-772CD99E1EAE}" type="presParOf" srcId="{C6E6DF9A-19D1-4E6C-A446-2C8FD2A5AE5D}" destId="{BFEC6A74-1605-4687-9498-E7C223A64BB8}" srcOrd="0" destOrd="0" presId="urn:microsoft.com/office/officeart/2008/layout/IncreasingCircleProcess"/>
    <dgm:cxn modelId="{060FBBAB-1FA9-4DC0-B2C3-93FA09AFAAB9}" type="presParOf" srcId="{BFEC6A74-1605-4687-9498-E7C223A64BB8}" destId="{60F1B71E-04DF-48DB-9206-E9BFA296C2A1}" srcOrd="0" destOrd="0" presId="urn:microsoft.com/office/officeart/2008/layout/IncreasingCircleProcess"/>
    <dgm:cxn modelId="{A912CE22-2003-4640-B0A1-B929E91DBAB1}" type="presParOf" srcId="{BFEC6A74-1605-4687-9498-E7C223A64BB8}" destId="{D954B1ED-1DCF-40A6-9624-D3AC3B845786}" srcOrd="1" destOrd="0" presId="urn:microsoft.com/office/officeart/2008/layout/IncreasingCircleProcess"/>
    <dgm:cxn modelId="{182269A8-1D13-460E-BD3F-95575EE66115}" type="presParOf" srcId="{BFEC6A74-1605-4687-9498-E7C223A64BB8}" destId="{0766BB25-128D-4440-8AE7-5A6127BAD953}" srcOrd="2" destOrd="0" presId="urn:microsoft.com/office/officeart/2008/layout/IncreasingCircleProcess"/>
    <dgm:cxn modelId="{FB688C6B-2D8A-43D7-8888-274D0BFE8D98}" type="presParOf" srcId="{BFEC6A74-1605-4687-9498-E7C223A64BB8}" destId="{6DEC6222-86F7-474D-98DD-9A2582E3EC99}" srcOrd="3" destOrd="0" presId="urn:microsoft.com/office/officeart/2008/layout/IncreasingCircleProcess"/>
    <dgm:cxn modelId="{3D882029-B6C0-47AF-A499-5A8A24F016ED}" type="presParOf" srcId="{C6E6DF9A-19D1-4E6C-A446-2C8FD2A5AE5D}" destId="{6A4A4EA5-8283-4B47-90D3-72B2BAC32259}" srcOrd="1" destOrd="0" presId="urn:microsoft.com/office/officeart/2008/layout/IncreasingCircleProcess"/>
    <dgm:cxn modelId="{86FE4529-BE6A-4A75-AC5A-6906FD8F0293}" type="presParOf" srcId="{C6E6DF9A-19D1-4E6C-A446-2C8FD2A5AE5D}" destId="{796DE8E2-7BEA-47FB-9901-93DB94BF1D94}" srcOrd="2" destOrd="0" presId="urn:microsoft.com/office/officeart/2008/layout/IncreasingCircleProcess"/>
    <dgm:cxn modelId="{6DF8C062-2C92-423E-9FE6-8971A5769F6B}" type="presParOf" srcId="{796DE8E2-7BEA-47FB-9901-93DB94BF1D94}" destId="{0299F264-3E70-4525-8E79-1378C955A5B6}" srcOrd="0" destOrd="0" presId="urn:microsoft.com/office/officeart/2008/layout/IncreasingCircleProcess"/>
    <dgm:cxn modelId="{CC9D524C-BB97-418A-879B-626D9400C20B}" type="presParOf" srcId="{796DE8E2-7BEA-47FB-9901-93DB94BF1D94}" destId="{71508968-31DA-4D4A-B21A-566977BC3C0D}" srcOrd="1" destOrd="0" presId="urn:microsoft.com/office/officeart/2008/layout/IncreasingCircleProcess"/>
    <dgm:cxn modelId="{FD4E6605-4CC3-4600-A370-270E9E6F7CCA}" type="presParOf" srcId="{796DE8E2-7BEA-47FB-9901-93DB94BF1D94}" destId="{50635F76-07BE-410B-B12B-7131795BFB0D}" srcOrd="2" destOrd="0" presId="urn:microsoft.com/office/officeart/2008/layout/IncreasingCircleProcess"/>
    <dgm:cxn modelId="{321CD677-382D-48B7-88AF-8A9566499572}" type="presParOf" srcId="{796DE8E2-7BEA-47FB-9901-93DB94BF1D94}" destId="{603C0277-6C3A-4AA3-A6C3-86D0E8726944}" srcOrd="3" destOrd="0" presId="urn:microsoft.com/office/officeart/2008/layout/IncreasingCircleProcess"/>
    <dgm:cxn modelId="{BE09CB34-5EC6-4E26-B46B-19B0B4C86A1B}" type="presParOf" srcId="{C6E6DF9A-19D1-4E6C-A446-2C8FD2A5AE5D}" destId="{79F8BBE7-0DBC-4E65-9A46-DF51AC475E62}" srcOrd="3" destOrd="0" presId="urn:microsoft.com/office/officeart/2008/layout/IncreasingCircleProcess"/>
    <dgm:cxn modelId="{7F51E89C-71C9-438D-B22B-67D06AA8CC9B}" type="presParOf" srcId="{C6E6DF9A-19D1-4E6C-A446-2C8FD2A5AE5D}" destId="{60F0D9FE-CE9A-4328-A583-3656C930C790}" srcOrd="4" destOrd="0" presId="urn:microsoft.com/office/officeart/2008/layout/IncreasingCircleProcess"/>
    <dgm:cxn modelId="{E9ED28EE-149F-4F2B-AC48-7E8484EC9433}" type="presParOf" srcId="{60F0D9FE-CE9A-4328-A583-3656C930C790}" destId="{68B02DF3-10EC-444B-BCCB-7B3C91751E4B}" srcOrd="0" destOrd="0" presId="urn:microsoft.com/office/officeart/2008/layout/IncreasingCircleProcess"/>
    <dgm:cxn modelId="{4B225902-960B-45FC-98FF-B7FE9A60634A}" type="presParOf" srcId="{60F0D9FE-CE9A-4328-A583-3656C930C790}" destId="{430FA7E8-47F6-4AD4-97E9-F05496F92BD6}" srcOrd="1" destOrd="0" presId="urn:microsoft.com/office/officeart/2008/layout/IncreasingCircleProcess"/>
    <dgm:cxn modelId="{295764EB-C589-48B8-BDAE-38E0A219411A}" type="presParOf" srcId="{60F0D9FE-CE9A-4328-A583-3656C930C790}" destId="{EDC4CE19-5987-412D-A5D3-843E168E322F}" srcOrd="2" destOrd="0" presId="urn:microsoft.com/office/officeart/2008/layout/IncreasingCircleProcess"/>
    <dgm:cxn modelId="{9E54D21B-0143-4C58-A049-A20D64AFF45B}" type="presParOf" srcId="{60F0D9FE-CE9A-4328-A583-3656C930C790}" destId="{D6B0C519-C4B6-45C0-8B58-0E50B6BC1F21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F1B71E-04DF-48DB-9206-E9BFA296C2A1}">
      <dsp:nvSpPr>
        <dsp:cNvPr id="0" name=""/>
        <dsp:cNvSpPr/>
      </dsp:nvSpPr>
      <dsp:spPr>
        <a:xfrm>
          <a:off x="642" y="0"/>
          <a:ext cx="672426" cy="672426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54B1ED-1DCF-40A6-9624-D3AC3B845786}">
      <dsp:nvSpPr>
        <dsp:cNvPr id="0" name=""/>
        <dsp:cNvSpPr/>
      </dsp:nvSpPr>
      <dsp:spPr>
        <a:xfrm>
          <a:off x="67885" y="67242"/>
          <a:ext cx="537941" cy="537941"/>
        </a:xfrm>
        <a:prstGeom prst="chord">
          <a:avLst>
            <a:gd name="adj1" fmla="val 1168272"/>
            <a:gd name="adj2" fmla="val 9631728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66BB25-128D-4440-8AE7-5A6127BAD953}">
      <dsp:nvSpPr>
        <dsp:cNvPr id="0" name=""/>
        <dsp:cNvSpPr/>
      </dsp:nvSpPr>
      <dsp:spPr>
        <a:xfrm>
          <a:off x="813158" y="672426"/>
          <a:ext cx="1989262" cy="282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- Understand data and make data useful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solidFill>
              <a:schemeClr val="bg1"/>
            </a:solidFill>
          </a:endParaRP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Today: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- Data cleaning</a:t>
          </a:r>
        </a:p>
      </dsp:txBody>
      <dsp:txXfrm>
        <a:off x="813158" y="672426"/>
        <a:ext cx="1989262" cy="2829796"/>
      </dsp:txXfrm>
    </dsp:sp>
    <dsp:sp modelId="{6DEC6222-86F7-474D-98DD-9A2582E3EC99}">
      <dsp:nvSpPr>
        <dsp:cNvPr id="0" name=""/>
        <dsp:cNvSpPr/>
      </dsp:nvSpPr>
      <dsp:spPr>
        <a:xfrm>
          <a:off x="813158" y="0"/>
          <a:ext cx="1989262" cy="672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chemeClr val="bg1"/>
              </a:solidFill>
            </a:rPr>
            <a:t>Data</a:t>
          </a:r>
          <a:endParaRPr lang="en-US" sz="2400" b="1" kern="1200" dirty="0">
            <a:solidFill>
              <a:schemeClr val="bg1"/>
            </a:solidFill>
          </a:endParaRPr>
        </a:p>
      </dsp:txBody>
      <dsp:txXfrm>
        <a:off x="813158" y="0"/>
        <a:ext cx="1989262" cy="672426"/>
      </dsp:txXfrm>
    </dsp:sp>
    <dsp:sp modelId="{0299F264-3E70-4525-8E79-1378C955A5B6}">
      <dsp:nvSpPr>
        <dsp:cNvPr id="0" name=""/>
        <dsp:cNvSpPr/>
      </dsp:nvSpPr>
      <dsp:spPr>
        <a:xfrm>
          <a:off x="2942510" y="0"/>
          <a:ext cx="672426" cy="672426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508968-31DA-4D4A-B21A-566977BC3C0D}">
      <dsp:nvSpPr>
        <dsp:cNvPr id="0" name=""/>
        <dsp:cNvSpPr/>
      </dsp:nvSpPr>
      <dsp:spPr>
        <a:xfrm>
          <a:off x="3009753" y="67242"/>
          <a:ext cx="537941" cy="537941"/>
        </a:xfrm>
        <a:prstGeom prst="chord">
          <a:avLst>
            <a:gd name="adj1" fmla="val 20431728"/>
            <a:gd name="adj2" fmla="val 11968272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635F76-07BE-410B-B12B-7131795BFB0D}">
      <dsp:nvSpPr>
        <dsp:cNvPr id="0" name=""/>
        <dsp:cNvSpPr/>
      </dsp:nvSpPr>
      <dsp:spPr>
        <a:xfrm>
          <a:off x="3755026" y="672426"/>
          <a:ext cx="1989262" cy="282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- Choose right visualization format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Today: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- Line chart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- Choropleth map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- Dashboard</a:t>
          </a:r>
        </a:p>
      </dsp:txBody>
      <dsp:txXfrm>
        <a:off x="3755026" y="672426"/>
        <a:ext cx="1989262" cy="2829796"/>
      </dsp:txXfrm>
    </dsp:sp>
    <dsp:sp modelId="{603C0277-6C3A-4AA3-A6C3-86D0E8726944}">
      <dsp:nvSpPr>
        <dsp:cNvPr id="0" name=""/>
        <dsp:cNvSpPr/>
      </dsp:nvSpPr>
      <dsp:spPr>
        <a:xfrm>
          <a:off x="3755026" y="0"/>
          <a:ext cx="1989262" cy="672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chemeClr val="bg1"/>
              </a:solidFill>
            </a:rPr>
            <a:t>Visualize</a:t>
          </a:r>
          <a:endParaRPr lang="en-US" sz="2400" b="1" kern="1200" dirty="0">
            <a:solidFill>
              <a:schemeClr val="bg1"/>
            </a:solidFill>
          </a:endParaRPr>
        </a:p>
      </dsp:txBody>
      <dsp:txXfrm>
        <a:off x="3755026" y="0"/>
        <a:ext cx="1989262" cy="672426"/>
      </dsp:txXfrm>
    </dsp:sp>
    <dsp:sp modelId="{68B02DF3-10EC-444B-BCCB-7B3C91751E4B}">
      <dsp:nvSpPr>
        <dsp:cNvPr id="0" name=""/>
        <dsp:cNvSpPr/>
      </dsp:nvSpPr>
      <dsp:spPr>
        <a:xfrm>
          <a:off x="5884378" y="0"/>
          <a:ext cx="672426" cy="672426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0FA7E8-47F6-4AD4-97E9-F05496F92BD6}">
      <dsp:nvSpPr>
        <dsp:cNvPr id="0" name=""/>
        <dsp:cNvSpPr/>
      </dsp:nvSpPr>
      <dsp:spPr>
        <a:xfrm>
          <a:off x="5951621" y="67242"/>
          <a:ext cx="537941" cy="537941"/>
        </a:xfrm>
        <a:prstGeom prst="chord">
          <a:avLst>
            <a:gd name="adj1" fmla="val 16200000"/>
            <a:gd name="adj2" fmla="val 1620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C4CE19-5987-412D-A5D3-843E168E322F}">
      <dsp:nvSpPr>
        <dsp:cNvPr id="0" name=""/>
        <dsp:cNvSpPr/>
      </dsp:nvSpPr>
      <dsp:spPr>
        <a:xfrm>
          <a:off x="6696894" y="672426"/>
          <a:ext cx="1989262" cy="282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- Share your work for public good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Today: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- Publish to Tableau public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- Share on CGDV</a:t>
          </a:r>
        </a:p>
      </dsp:txBody>
      <dsp:txXfrm>
        <a:off x="6696894" y="672426"/>
        <a:ext cx="1989262" cy="2829796"/>
      </dsp:txXfrm>
    </dsp:sp>
    <dsp:sp modelId="{D6B0C519-C4B6-45C0-8B58-0E50B6BC1F21}">
      <dsp:nvSpPr>
        <dsp:cNvPr id="0" name=""/>
        <dsp:cNvSpPr/>
      </dsp:nvSpPr>
      <dsp:spPr>
        <a:xfrm>
          <a:off x="6696894" y="0"/>
          <a:ext cx="1989262" cy="6724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chemeClr val="bg1"/>
              </a:solidFill>
            </a:rPr>
            <a:t>Share</a:t>
          </a:r>
          <a:endParaRPr lang="en-US" sz="2400" b="1" kern="1200" dirty="0">
            <a:solidFill>
              <a:schemeClr val="bg1"/>
            </a:solidFill>
          </a:endParaRPr>
        </a:p>
      </dsp:txBody>
      <dsp:txXfrm>
        <a:off x="6696894" y="0"/>
        <a:ext cx="1989262" cy="6724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FB6908-29E0-46B5-A35E-95741CDB6B62}" type="datetimeFigureOut">
              <a:rPr lang="en-IN" smtClean="0"/>
              <a:t>04-04-2019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5EE6E-00C0-4B97-A942-4002D31BA8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8861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Patrick- please add a visual or ask Jennifer to do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5EE6E-00C0-4B97-A942-4002D31BA8AA}" type="slidenum">
              <a:rPr lang="en-IN" smtClean="0"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5976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9F4E0-0606-4893-A769-526461127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2115" y="2438400"/>
            <a:ext cx="6858000" cy="2419282"/>
          </a:xfrm>
        </p:spPr>
        <p:txBody>
          <a:bodyPr anchor="b"/>
          <a:lstStyle>
            <a:lvl1pPr algn="ctr">
              <a:defRPr sz="60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87BF2D-AC3F-4372-A69E-3E5A59A78D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036774"/>
            <a:ext cx="6858000" cy="6858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22AC2B-9E52-490E-BB3B-6D23491CF3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1950" y="741442"/>
            <a:ext cx="2280103" cy="10912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4B21B7-375C-468F-B0EB-5A59B55417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675120"/>
            <a:ext cx="914400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77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06BC7-3FB7-488A-AB5C-B18F41F864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470261"/>
            <a:ext cx="8134351" cy="2425339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5DC96F-D323-43A0-A989-76A78EAAFB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895599"/>
            <a:ext cx="9144000" cy="3728967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8A7F4D-BE21-46B1-B1AF-A01006328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624567"/>
            <a:ext cx="2057400" cy="233434"/>
          </a:xfrm>
        </p:spPr>
        <p:txBody>
          <a:bodyPr/>
          <a:lstStyle/>
          <a:p>
            <a:fld id="{D183960E-5260-4C97-94D3-72B9991F9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335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A2A25-AAC1-410D-90B6-E84CF99FE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8C663E-DA57-418B-80A5-7C22AF92E3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BBE6F-D843-4BEB-809A-77598F23E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www.QEDgroupllc.com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1946F-BB09-467F-B17A-462A5FD30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3960E-5260-4C97-94D3-72B9991F919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EA8D08-2693-48E4-9662-FA4B231F0C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236" y="457200"/>
            <a:ext cx="768163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008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B55D6D-562A-488C-B9C0-A7C3991D67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675120"/>
            <a:ext cx="9144000" cy="1828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887DAAD-8C96-4600-AC9C-FB29E7999ABF}"/>
              </a:ext>
            </a:extLst>
          </p:cNvPr>
          <p:cNvSpPr/>
          <p:nvPr userDrawn="1"/>
        </p:nvSpPr>
        <p:spPr>
          <a:xfrm>
            <a:off x="0" y="0"/>
            <a:ext cx="9144000" cy="66751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312528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B55D6D-562A-488C-B9C0-A7C3991D67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675120"/>
            <a:ext cx="9144000" cy="1828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887DAAD-8C96-4600-AC9C-FB29E7999ABF}"/>
              </a:ext>
            </a:extLst>
          </p:cNvPr>
          <p:cNvSpPr/>
          <p:nvPr userDrawn="1"/>
        </p:nvSpPr>
        <p:spPr>
          <a:xfrm>
            <a:off x="0" y="0"/>
            <a:ext cx="9144000" cy="4038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C1476-C87A-4C92-9B26-6AF2BAEF35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7400" y="4724401"/>
            <a:ext cx="5029200" cy="113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098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4473E-C763-4059-B5A1-9F75B5EB9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FBD43-F658-448F-A29E-E61096758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9BDEE-DE93-4876-B6E3-FC56BD441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www.QEDgroupllc.com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03001-48BF-49AA-A9A1-DA73FDCAC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3960E-5260-4C97-94D3-72B9991F919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E1E412-7EE0-4FA1-93E1-082644F82D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649"/>
          <a:stretch/>
        </p:blipFill>
        <p:spPr>
          <a:xfrm>
            <a:off x="381000" y="577628"/>
            <a:ext cx="771211" cy="74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860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4473E-C763-4059-B5A1-9F75B5EB9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FBD43-F658-448F-A29E-E61096758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399" y="1796984"/>
            <a:ext cx="4419601" cy="4351338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9BDEE-DE93-4876-B6E3-FC56BD441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www.QEDgroupllc.com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03001-48BF-49AA-A9A1-DA73FDCAC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3960E-5260-4C97-94D3-72B9991F919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E1E412-7EE0-4FA1-93E1-082644F82D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649"/>
          <a:stretch/>
        </p:blipFill>
        <p:spPr>
          <a:xfrm>
            <a:off x="381000" y="577628"/>
            <a:ext cx="771211" cy="74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149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DAA6C-07E8-4700-BF5A-804F5CC99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F47B4-C862-4539-AB12-8E04A1DBE3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/>
          <a:lstStyle>
            <a:lvl1pPr>
              <a:defRPr sz="3600"/>
            </a:lvl1pPr>
            <a:lvl2pPr>
              <a:defRPr sz="2800"/>
            </a:lvl2pPr>
            <a:lvl3pPr>
              <a:defRPr sz="2400"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1F54F8-A94E-42AF-BEBF-4AF5FBB48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www.QEDgroupllc.com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3A8197-602D-4C46-9EC2-50E7D27AD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3960E-5260-4C97-94D3-72B9991F919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D69C28-2504-4EB8-BD6C-991F5E192D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649"/>
          <a:stretch/>
        </p:blipFill>
        <p:spPr>
          <a:xfrm>
            <a:off x="381000" y="577628"/>
            <a:ext cx="771211" cy="74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20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F53FF-5A25-4A6D-AFCE-982DC58C4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73068D-C2F4-4997-92C1-5D483F529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www.QEDgroupllc.com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5E49AF-24D7-4883-9AFB-BACAEEE6E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3960E-5260-4C97-94D3-72B9991F9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09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DB31C-AEF9-4E68-B00F-91B7278CF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9" y="365126"/>
            <a:ext cx="699293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104D44-3E0E-4D73-8D59-03DE5A18DE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40" y="1797552"/>
            <a:ext cx="3868737" cy="439211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F3843F-A44B-43C4-A971-AEF77F1F8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1797552"/>
            <a:ext cx="3887788" cy="439211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F60775-687F-416B-8DA5-A57354040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www.QEDgroupllc.com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DE6ED3-FE3A-406D-A20A-4D59C7FF3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3960E-5260-4C97-94D3-72B9991F919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9C917A-28A8-4B32-A587-B1316C4125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649"/>
          <a:stretch/>
        </p:blipFill>
        <p:spPr>
          <a:xfrm>
            <a:off x="381000" y="577628"/>
            <a:ext cx="771211" cy="74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6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729D1-52A0-40A1-8ECF-BBD4E4F44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3960E-5260-4C97-94D3-72B9991F9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255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06BC7-3FB7-488A-AB5C-B18F41F864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7909" y="976168"/>
            <a:ext cx="2949575" cy="527223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5DC96F-D323-43A0-A989-76A78EAAFB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962400" y="0"/>
            <a:ext cx="5181600" cy="66294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8A7F4D-BE21-46B1-B1AF-A01006328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83960E-5260-4C97-94D3-72B9991F919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78C0B7-6169-43DD-B1EF-A64F68E30C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828" y="381001"/>
            <a:ext cx="768163" cy="749873"/>
          </a:xfrm>
          <a:prstGeom prst="rect">
            <a:avLst/>
          </a:prstGeom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71A8AFB4-7458-47AB-A820-5F3E86017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891" y="6248400"/>
            <a:ext cx="3086100" cy="365125"/>
          </a:xfrm>
        </p:spPr>
        <p:txBody>
          <a:bodyPr/>
          <a:lstStyle/>
          <a:p>
            <a:pPr algn="l"/>
            <a:r>
              <a:rPr lang="en-US" dirty="0"/>
              <a:t>www.QEDgroupllc.com</a:t>
            </a:r>
          </a:p>
        </p:txBody>
      </p:sp>
    </p:spTree>
    <p:extLst>
      <p:ext uri="{BB962C8B-B14F-4D97-AF65-F5344CB8AC3E}">
        <p14:creationId xmlns:p14="http://schemas.microsoft.com/office/powerpoint/2010/main" val="3758718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06BC7-3FB7-488A-AB5C-B18F41F864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3712" y="727074"/>
            <a:ext cx="2949575" cy="540385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5DC96F-D323-43A0-A989-76A78EAAFB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32655"/>
            <a:ext cx="5256211" cy="6598334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BBEA07-D993-46F4-AAEC-EC256E5BD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www.QEDgroupllc.com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8A7F4D-BE21-46B1-B1AF-A01006328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3960E-5260-4C97-94D3-72B9991F919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928C8E-DE86-4ADE-9A54-7147AF4516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649"/>
          <a:stretch/>
        </p:blipFill>
        <p:spPr>
          <a:xfrm>
            <a:off x="8053705" y="311651"/>
            <a:ext cx="771211" cy="74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640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851D111-EAAE-41DA-A37B-96A12BAE0F58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643327"/>
            <a:ext cx="9144000" cy="214673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DD734A-A0BA-4808-93EF-D53EEED5F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365126"/>
            <a:ext cx="72199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70912-60F5-48D9-AF54-635E33EEF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3D9A5-191F-4B4A-8847-6FF0DA401A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9800" y="626586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www.QEDgroupllc.com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EEBA6-BF46-4471-84D4-F8155B8C48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8500" y="655442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3960E-5260-4C97-94D3-72B9991F9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926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86" r:id="rId3"/>
    <p:sldLayoutId id="2147483672" r:id="rId4"/>
    <p:sldLayoutId id="2147483685" r:id="rId5"/>
    <p:sldLayoutId id="2147483673" r:id="rId6"/>
    <p:sldLayoutId id="2147483675" r:id="rId7"/>
    <p:sldLayoutId id="2147483677" r:id="rId8"/>
    <p:sldLayoutId id="2147483680" r:id="rId9"/>
    <p:sldLayoutId id="2147483687" r:id="rId10"/>
    <p:sldLayoutId id="2147483678" r:id="rId11"/>
    <p:sldLayoutId id="2147483688" r:id="rId12"/>
    <p:sldLayoutId id="2147483684" r:id="rId1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aidsinfo.unaids.org/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CGDV/CGDV.github.io/tree/master/workshop/Tableau/data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35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tableau.com/academic/students" TargetMode="Externa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g43RbYsBho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outube.com/embed/Mg43RbYsBho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hyperlink" Target="http://www.centerforglobaldata.org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public.tableau.com/s/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public.tableau.com/s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91AA0FA-A2DC-4F23-80A6-B4F688DCBF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514600"/>
            <a:ext cx="6858000" cy="2419282"/>
          </a:xfrm>
        </p:spPr>
        <p:txBody>
          <a:bodyPr/>
          <a:lstStyle/>
          <a:p>
            <a:r>
              <a:rPr lang="en-US" dirty="0"/>
              <a:t>Tableau Workshop</a:t>
            </a:r>
            <a:br>
              <a:rPr lang="en-US" dirty="0"/>
            </a:b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1D3536D-0E0D-4DD3-B356-985BDFE289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036774"/>
            <a:ext cx="6858000" cy="6858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Rob Segan, Reema Rustagi</a:t>
            </a:r>
          </a:p>
          <a:p>
            <a:r>
              <a:rPr lang="en-US" dirty="0"/>
              <a:t>Date and/or Location of Presentation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C5429C-6099-4AE4-934F-0EE8812F2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631" y="545421"/>
            <a:ext cx="5730737" cy="196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703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rawing of a person&#10;&#10;Description generated with high confidence">
            <a:extLst>
              <a:ext uri="{FF2B5EF4-FFF2-40B4-BE49-F238E27FC236}">
                <a16:creationId xmlns:a16="http://schemas.microsoft.com/office/drawing/2014/main" id="{108F2E64-8867-49D5-B077-3D8A96D4A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19" y="3201665"/>
            <a:ext cx="3802037" cy="1530319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85115" y="1884045"/>
            <a:ext cx="2456751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41866" y="3222529"/>
            <a:ext cx="2432214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7DCB2E-AD12-4F2D-8AC5-4624BEA62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36029" y="1690689"/>
            <a:ext cx="2722856" cy="44815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/>
            <a:r>
              <a:rPr lang="en-US" sz="2100" dirty="0">
                <a:solidFill>
                  <a:schemeClr val="tx1"/>
                </a:solidFill>
              </a:rPr>
              <a:t>HIV Prevalence in Ethiopia from 1992 to 2017</a:t>
            </a:r>
          </a:p>
          <a:p>
            <a:pPr indent="-228600" defTabSz="914400"/>
            <a:r>
              <a:rPr lang="en-US" sz="2100" dirty="0">
                <a:solidFill>
                  <a:schemeClr val="tx1"/>
                </a:solidFill>
              </a:rPr>
              <a:t>Population: Adult Age 15 - 49</a:t>
            </a:r>
          </a:p>
          <a:p>
            <a:pPr indent="-228600" defTabSz="914400"/>
            <a:r>
              <a:rPr lang="en-US" sz="2100" dirty="0">
                <a:solidFill>
                  <a:schemeClr val="tx1"/>
                </a:solidFill>
              </a:rPr>
              <a:t>Data source: UNAIDS</a:t>
            </a:r>
          </a:p>
          <a:p>
            <a:pPr indent="-228600" defTabSz="914400"/>
            <a:r>
              <a:rPr lang="en-US" sz="2100" dirty="0">
                <a:solidFill>
                  <a:schemeClr val="tx1"/>
                </a:solidFill>
                <a:hlinkClick r:id="rId3"/>
              </a:rPr>
              <a:t>aidsinfo.unaids.org</a:t>
            </a:r>
            <a:endParaRPr lang="en-US" sz="2100" dirty="0">
              <a:solidFill>
                <a:schemeClr val="tx1"/>
              </a:solidFill>
            </a:endParaRPr>
          </a:p>
          <a:p>
            <a:pPr lvl="1" indent="-228600" defTabSz="914400"/>
            <a:endParaRPr lang="en-US" sz="2100" dirty="0">
              <a:solidFill>
                <a:schemeClr val="tx1"/>
              </a:solidFill>
            </a:endParaRPr>
          </a:p>
          <a:p>
            <a:pPr marL="0" lvl="1" indent="-228600" defTabSz="914400"/>
            <a:r>
              <a:rPr lang="en-US" sz="2100" dirty="0">
                <a:solidFill>
                  <a:schemeClr val="tx1"/>
                </a:solidFill>
              </a:rPr>
              <a:t>Example data: </a:t>
            </a:r>
            <a:r>
              <a:rPr lang="en-US" sz="1800" dirty="0">
                <a:solidFill>
                  <a:schemeClr val="tx1"/>
                </a:solidFill>
                <a:hlinkClick r:id="rId4"/>
              </a:rPr>
              <a:t>https://github.com/CGDV/CGDV.github.io/tree/master/workshop/Tableau/data </a:t>
            </a:r>
            <a:endParaRPr lang="en-US" sz="2100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264CCA-F340-436B-80DA-83CD625876A1}"/>
              </a:ext>
            </a:extLst>
          </p:cNvPr>
          <p:cNvSpPr txBox="1">
            <a:spLocks/>
          </p:cNvSpPr>
          <p:nvPr/>
        </p:nvSpPr>
        <p:spPr>
          <a:xfrm>
            <a:off x="1524000" y="365126"/>
            <a:ext cx="69913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About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964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2" y="321176"/>
            <a:ext cx="5380685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D0D559-4BDD-4737-979E-7CF33934C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199" y="640263"/>
            <a:ext cx="4050675" cy="7313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500" dirty="0">
                <a:solidFill>
                  <a:schemeClr val="tx1"/>
                </a:solidFill>
              </a:rPr>
              <a:t>Data Cleaning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7DCB2E-AD12-4F2D-8AC5-4624BEA62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4312" y="1615541"/>
            <a:ext cx="4653738" cy="448045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/>
            <a:r>
              <a:rPr lang="en-US" sz="2100" b="1" dirty="0">
                <a:solidFill>
                  <a:schemeClr val="tx1"/>
                </a:solidFill>
              </a:rPr>
              <a:t>Tidy Data </a:t>
            </a:r>
            <a:r>
              <a:rPr lang="en-US" sz="2100" dirty="0">
                <a:solidFill>
                  <a:schemeClr val="tx1"/>
                </a:solidFill>
              </a:rPr>
              <a:t>(by Hadley Wickham)</a:t>
            </a:r>
          </a:p>
          <a:p>
            <a:pPr marL="457200" indent="-457200" defTabSz="914400">
              <a:buAutoNum type="arabicPeriod"/>
            </a:pPr>
            <a:r>
              <a:rPr lang="en-US" sz="2100" dirty="0">
                <a:solidFill>
                  <a:schemeClr val="tx1"/>
                </a:solidFill>
              </a:rPr>
              <a:t>Each </a:t>
            </a:r>
            <a:r>
              <a:rPr lang="en-US" sz="2100" b="1" dirty="0">
                <a:solidFill>
                  <a:schemeClr val="tx1"/>
                </a:solidFill>
              </a:rPr>
              <a:t>variable</a:t>
            </a:r>
            <a:r>
              <a:rPr lang="en-US" sz="2100" dirty="0">
                <a:solidFill>
                  <a:schemeClr val="tx1"/>
                </a:solidFill>
              </a:rPr>
              <a:t> is saved in its own </a:t>
            </a:r>
            <a:r>
              <a:rPr lang="en-US" sz="2100" b="1" dirty="0">
                <a:solidFill>
                  <a:schemeClr val="tx1"/>
                </a:solidFill>
              </a:rPr>
              <a:t>column</a:t>
            </a:r>
          </a:p>
          <a:p>
            <a:pPr marL="457200" indent="-457200" defTabSz="914400">
              <a:buAutoNum type="arabicPeriod"/>
            </a:pPr>
            <a:r>
              <a:rPr lang="en-US" sz="2100" dirty="0">
                <a:solidFill>
                  <a:schemeClr val="tx1"/>
                </a:solidFill>
              </a:rPr>
              <a:t>Each </a:t>
            </a:r>
            <a:r>
              <a:rPr lang="en-US" sz="2100" b="1" dirty="0">
                <a:solidFill>
                  <a:schemeClr val="tx1"/>
                </a:solidFill>
              </a:rPr>
              <a:t>observation</a:t>
            </a:r>
            <a:r>
              <a:rPr lang="en-US" sz="2100" dirty="0">
                <a:solidFill>
                  <a:schemeClr val="tx1"/>
                </a:solidFill>
              </a:rPr>
              <a:t> is saved in its own </a:t>
            </a:r>
            <a:r>
              <a:rPr lang="en-US" sz="2100" b="1" dirty="0">
                <a:solidFill>
                  <a:schemeClr val="tx1"/>
                </a:solidFill>
              </a:rPr>
              <a:t>row</a:t>
            </a:r>
          </a:p>
          <a:p>
            <a:pPr marL="457200" indent="-457200" defTabSz="914400">
              <a:buAutoNum type="arabicPeriod"/>
            </a:pPr>
            <a:r>
              <a:rPr lang="en-US" sz="2100" dirty="0">
                <a:solidFill>
                  <a:schemeClr val="tx1"/>
                </a:solidFill>
              </a:rPr>
              <a:t>Each “type” of observation stored in a </a:t>
            </a:r>
            <a:r>
              <a:rPr lang="en-US" sz="2100" b="1" dirty="0">
                <a:solidFill>
                  <a:schemeClr val="tx1"/>
                </a:solidFill>
              </a:rPr>
              <a:t>single table </a:t>
            </a:r>
            <a:r>
              <a:rPr lang="en-US" sz="2100" dirty="0">
                <a:solidFill>
                  <a:schemeClr val="tx1"/>
                </a:solidFill>
              </a:rPr>
              <a:t>(here prevalence).</a:t>
            </a:r>
          </a:p>
          <a:p>
            <a:pPr indent="-228600" defTabSz="914400"/>
            <a:r>
              <a:rPr lang="en-US" sz="2100" b="1" dirty="0">
                <a:solidFill>
                  <a:schemeClr val="tx1"/>
                </a:solidFill>
              </a:rPr>
              <a:t>Why Tidy Data?</a:t>
            </a:r>
            <a:endParaRPr lang="en-US" sz="2100" dirty="0">
              <a:solidFill>
                <a:schemeClr val="tx1"/>
              </a:solidFill>
            </a:endParaRPr>
          </a:p>
          <a:p>
            <a:pPr marL="457200" indent="-457200" defTabSz="914400">
              <a:buAutoNum type="arabicPeriod"/>
            </a:pPr>
            <a:r>
              <a:rPr lang="en-US" sz="2100" dirty="0">
                <a:solidFill>
                  <a:schemeClr val="tx1"/>
                </a:solidFill>
              </a:rPr>
              <a:t>Easy to access variables</a:t>
            </a:r>
          </a:p>
          <a:p>
            <a:pPr marL="457200" indent="-457200" defTabSz="914400">
              <a:buAutoNum type="arabicPeriod"/>
            </a:pPr>
            <a:r>
              <a:rPr lang="en-US" sz="2100" dirty="0">
                <a:solidFill>
                  <a:schemeClr val="tx1"/>
                </a:solidFill>
              </a:rPr>
              <a:t>Automatically preserves observations</a:t>
            </a:r>
          </a:p>
          <a:p>
            <a:pPr lvl="1" indent="-228600" defTabSz="914400"/>
            <a:endParaRPr lang="en-US" sz="2100" dirty="0">
              <a:solidFill>
                <a:schemeClr val="tx1"/>
              </a:solidFill>
            </a:endParaRPr>
          </a:p>
          <a:p>
            <a:pPr marL="0" lvl="1" indent="-228600" defTabSz="914400"/>
            <a:endParaRPr lang="en-US" sz="2100" dirty="0">
              <a:solidFill>
                <a:schemeClr val="tx1"/>
              </a:solidFill>
            </a:endParaRPr>
          </a:p>
        </p:txBody>
      </p:sp>
      <p:pic>
        <p:nvPicPr>
          <p:cNvPr id="3" name="Picture 2" descr="A close up of a white wall&#10;&#10;Description generated with high confidence">
            <a:extLst>
              <a:ext uri="{FF2B5EF4-FFF2-40B4-BE49-F238E27FC236}">
                <a16:creationId xmlns:a16="http://schemas.microsoft.com/office/drawing/2014/main" id="{C1CB2AE0-7928-4E81-ABA0-CDF411B87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163" y="551240"/>
            <a:ext cx="3031807" cy="1797337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846FA82-55CC-492A-B6E7-279BD4596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753" y="2828925"/>
            <a:ext cx="2324627" cy="3388994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0136051A-B4A9-4D2A-864F-D6B28CBD4EED}"/>
              </a:ext>
            </a:extLst>
          </p:cNvPr>
          <p:cNvSpPr/>
          <p:nvPr/>
        </p:nvSpPr>
        <p:spPr>
          <a:xfrm>
            <a:off x="7159466" y="2436351"/>
            <a:ext cx="457200" cy="30480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D0D559-4BDD-4737-979E-7CF33934C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Data to Tableau</a:t>
            </a:r>
          </a:p>
        </p:txBody>
      </p:sp>
      <p:pic>
        <p:nvPicPr>
          <p:cNvPr id="7" name="Content Placeholder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31DE5E2-BFED-4471-962B-F3112BACEB0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2" y="1524000"/>
            <a:ext cx="8838835" cy="48006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AE0C5C-870F-4192-8F87-9E5FF3365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9" y="1928975"/>
            <a:ext cx="920588" cy="920588"/>
          </a:xfrm>
          <a:prstGeom prst="rect">
            <a:avLst/>
          </a:prstGeom>
        </p:spPr>
      </p:pic>
      <p:pic>
        <p:nvPicPr>
          <p:cNvPr id="11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170555A-22F0-45DD-8865-68193CF7C7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968706"/>
            <a:ext cx="920588" cy="920588"/>
          </a:xfrm>
          <a:prstGeom prst="rect">
            <a:avLst/>
          </a:prstGeom>
        </p:spPr>
      </p:pic>
      <p:sp>
        <p:nvSpPr>
          <p:cNvPr id="13" name="Arrow: Left 12">
            <a:extLst>
              <a:ext uri="{FF2B5EF4-FFF2-40B4-BE49-F238E27FC236}">
                <a16:creationId xmlns:a16="http://schemas.microsoft.com/office/drawing/2014/main" id="{E0A07E12-AF1C-40E3-A5CF-AF13572E2A3B}"/>
              </a:ext>
            </a:extLst>
          </p:cNvPr>
          <p:cNvSpPr/>
          <p:nvPr/>
        </p:nvSpPr>
        <p:spPr>
          <a:xfrm>
            <a:off x="762000" y="2250403"/>
            <a:ext cx="462971" cy="277731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ED6C174A-9CB7-4141-BB50-13EFBD97104D}"/>
              </a:ext>
            </a:extLst>
          </p:cNvPr>
          <p:cNvSpPr/>
          <p:nvPr/>
        </p:nvSpPr>
        <p:spPr>
          <a:xfrm rot="1848437">
            <a:off x="6119193" y="2952648"/>
            <a:ext cx="663733" cy="277731"/>
          </a:xfrm>
          <a:prstGeom prst="lef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571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EF6FB-0F90-4BA1-9B39-9C30181AA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365126"/>
            <a:ext cx="7219951" cy="1325563"/>
          </a:xfrm>
        </p:spPr>
        <p:txBody>
          <a:bodyPr/>
          <a:lstStyle/>
          <a:p>
            <a:r>
              <a:rPr lang="en-US" dirty="0"/>
              <a:t>Choose Right Data Type</a:t>
            </a:r>
          </a:p>
        </p:txBody>
      </p:sp>
      <p:pic>
        <p:nvPicPr>
          <p:cNvPr id="5" name="Content Placeholder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BA392720-73F5-455F-8842-E9C3D742833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44" t="42526" r="8010" b="34982"/>
          <a:stretch/>
        </p:blipFill>
        <p:spPr>
          <a:xfrm>
            <a:off x="228600" y="3014113"/>
            <a:ext cx="3067504" cy="1524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5FBB8D-8AB0-409C-B6E5-6F0998680BA4}"/>
              </a:ext>
            </a:extLst>
          </p:cNvPr>
          <p:cNvSpPr/>
          <p:nvPr/>
        </p:nvSpPr>
        <p:spPr>
          <a:xfrm>
            <a:off x="228600" y="3471313"/>
            <a:ext cx="304800" cy="1524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C7648B-84A4-4FEC-A129-DC85E3024B8D}"/>
              </a:ext>
            </a:extLst>
          </p:cNvPr>
          <p:cNvSpPr/>
          <p:nvPr/>
        </p:nvSpPr>
        <p:spPr>
          <a:xfrm>
            <a:off x="1371600" y="3453728"/>
            <a:ext cx="304800" cy="1524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DB723E-15B9-4951-AA01-3D0E4CF8FD79}"/>
              </a:ext>
            </a:extLst>
          </p:cNvPr>
          <p:cNvSpPr/>
          <p:nvPr/>
        </p:nvSpPr>
        <p:spPr>
          <a:xfrm>
            <a:off x="2057400" y="3453728"/>
            <a:ext cx="304800" cy="16998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EA75FD1-D106-42B3-8330-774F2D200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104" y="1988012"/>
            <a:ext cx="2580123" cy="3576202"/>
          </a:xfrm>
          <a:prstGeom prst="rect">
            <a:avLst/>
          </a:prstGeom>
        </p:spPr>
      </p:pic>
      <p:pic>
        <p:nvPicPr>
          <p:cNvPr id="13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E2797C1-B69A-44D8-A10F-BDDA53E6BF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7" r="24171"/>
          <a:stretch/>
        </p:blipFill>
        <p:spPr>
          <a:xfrm>
            <a:off x="5486400" y="5715000"/>
            <a:ext cx="548996" cy="552527"/>
          </a:xfrm>
          <a:prstGeom prst="rect">
            <a:avLst/>
          </a:prstGeom>
        </p:spPr>
      </p:pic>
      <p:pic>
        <p:nvPicPr>
          <p:cNvPr id="15" name="Picture 1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D443A8C-09DE-4BDE-AA44-0C14B032E2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635" y="2462968"/>
            <a:ext cx="1752845" cy="2286319"/>
          </a:xfrm>
          <a:prstGeom prst="rect">
            <a:avLst/>
          </a:prstGeom>
        </p:spPr>
      </p:pic>
      <p:pic>
        <p:nvPicPr>
          <p:cNvPr id="17" name="Picture 1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90BA2F4E-2419-4FF5-B866-C3F6662324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243" y="5715000"/>
            <a:ext cx="714475" cy="552527"/>
          </a:xfrm>
          <a:prstGeom prst="rect">
            <a:avLst/>
          </a:prstGeom>
        </p:spPr>
      </p:pic>
      <p:pic>
        <p:nvPicPr>
          <p:cNvPr id="18" name="Content Placeholder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AB2B920D-0F96-4ECD-8FCF-A0CEEE136F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44" t="49856" r="50331" b="43396"/>
          <a:stretch/>
        </p:blipFill>
        <p:spPr>
          <a:xfrm>
            <a:off x="3778981" y="5762663"/>
            <a:ext cx="548996" cy="457200"/>
          </a:xfrm>
          <a:prstGeom prst="rect">
            <a:avLst/>
          </a:prstGeom>
        </p:spPr>
      </p:pic>
      <p:pic>
        <p:nvPicPr>
          <p:cNvPr id="19" name="Content Placeholder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A4CE91E9-EA89-428B-952B-E9AEC24DB2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31" t="49662" r="29844" b="43008"/>
          <a:stretch/>
        </p:blipFill>
        <p:spPr>
          <a:xfrm>
            <a:off x="7055268" y="5778242"/>
            <a:ext cx="548996" cy="496688"/>
          </a:xfrm>
          <a:prstGeom prst="rect">
            <a:avLst/>
          </a:prstGeom>
        </p:spPr>
      </p:pic>
      <p:sp>
        <p:nvSpPr>
          <p:cNvPr id="20" name="Arrow: Down 19">
            <a:extLst>
              <a:ext uri="{FF2B5EF4-FFF2-40B4-BE49-F238E27FC236}">
                <a16:creationId xmlns:a16="http://schemas.microsoft.com/office/drawing/2014/main" id="{2D9E8A58-07E2-4C8B-8875-1D8295F65282}"/>
              </a:ext>
            </a:extLst>
          </p:cNvPr>
          <p:cNvSpPr/>
          <p:nvPr/>
        </p:nvSpPr>
        <p:spPr>
          <a:xfrm rot="16200000">
            <a:off x="4663394" y="5716774"/>
            <a:ext cx="457200" cy="63998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BFA6935D-17DC-4461-BF24-A8C4CA7003F8}"/>
              </a:ext>
            </a:extLst>
          </p:cNvPr>
          <p:cNvSpPr/>
          <p:nvPr/>
        </p:nvSpPr>
        <p:spPr>
          <a:xfrm rot="16200000">
            <a:off x="7695658" y="5706592"/>
            <a:ext cx="457200" cy="63998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B71F80-23ED-4B5A-917F-070D99B59464}"/>
              </a:ext>
            </a:extLst>
          </p:cNvPr>
          <p:cNvSpPr txBox="1"/>
          <p:nvPr/>
        </p:nvSpPr>
        <p:spPr>
          <a:xfrm>
            <a:off x="4448592" y="1506023"/>
            <a:ext cx="886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Region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4DE7A5-21EB-47E6-AAE2-A77A8DC05CF9}"/>
              </a:ext>
            </a:extLst>
          </p:cNvPr>
          <p:cNvSpPr txBox="1"/>
          <p:nvPr/>
        </p:nvSpPr>
        <p:spPr>
          <a:xfrm>
            <a:off x="7480856" y="1495042"/>
            <a:ext cx="886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Year</a:t>
            </a:r>
          </a:p>
        </p:txBody>
      </p:sp>
    </p:spTree>
    <p:extLst>
      <p:ext uri="{BB962C8B-B14F-4D97-AF65-F5344CB8AC3E}">
        <p14:creationId xmlns:p14="http://schemas.microsoft.com/office/powerpoint/2010/main" val="2824353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Content Placeholder 43">
            <a:extLst>
              <a:ext uri="{FF2B5EF4-FFF2-40B4-BE49-F238E27FC236}">
                <a16:creationId xmlns:a16="http://schemas.microsoft.com/office/drawing/2014/main" id="{B3336B9B-8D8F-4DBE-9A98-6313BA4E8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r="11144" b="1"/>
          <a:stretch/>
        </p:blipFill>
        <p:spPr>
          <a:xfrm>
            <a:off x="20" y="3579"/>
            <a:ext cx="9141694" cy="6854421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681CD866-52B5-4280-A92B-56BDFD1E9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67236" y="0"/>
            <a:ext cx="4576763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6EEF187-8434-4B76-BE40-006EEBB26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6763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4CE424-33F4-432F-9091-0E6B22BD2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965" y="1748771"/>
            <a:ext cx="2624234" cy="33604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Let’s Visualize Data!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94FD0AC7-632F-43D2-881D-D316BC44D7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5" r="9977" b="-1"/>
          <a:stretch/>
        </p:blipFill>
        <p:spPr>
          <a:xfrm>
            <a:off x="5162550" y="803191"/>
            <a:ext cx="3387690" cy="2385915"/>
          </a:xfrm>
          <a:prstGeom prst="rect">
            <a:avLst/>
          </a:prstGeom>
        </p:spPr>
      </p:pic>
      <p:pic>
        <p:nvPicPr>
          <p:cNvPr id="46" name="Content Placeholder 45" descr="A picture containing iPod&#10;&#10;Description generated with very high confidence">
            <a:extLst>
              <a:ext uri="{FF2B5EF4-FFF2-40B4-BE49-F238E27FC236}">
                <a16:creationId xmlns:a16="http://schemas.microsoft.com/office/drawing/2014/main" id="{82E50420-1A7A-4962-828C-34266F16EB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550" y="3910759"/>
            <a:ext cx="3387725" cy="1906681"/>
          </a:xfrm>
        </p:spPr>
      </p:pic>
    </p:spTree>
    <p:extLst>
      <p:ext uri="{BB962C8B-B14F-4D97-AF65-F5344CB8AC3E}">
        <p14:creationId xmlns:p14="http://schemas.microsoft.com/office/powerpoint/2010/main" val="3946277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D0D559-4BDD-4737-979E-7CF33934C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Tableau 101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7DCB2E-AD12-4F2D-8AC5-4624BEA62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2781485"/>
            <a:ext cx="7600950" cy="3395477"/>
          </a:xfrm>
        </p:spPr>
        <p:txBody>
          <a:bodyPr/>
          <a:lstStyle/>
          <a:p>
            <a:r>
              <a:rPr lang="en-US" dirty="0"/>
              <a:t>Sheet    &lt;    Dashboard    &lt;    Story</a:t>
            </a:r>
          </a:p>
          <a:p>
            <a:r>
              <a:rPr lang="en-US" dirty="0"/>
              <a:t>Sheet: Single visualization</a:t>
            </a:r>
          </a:p>
          <a:p>
            <a:r>
              <a:rPr lang="en-US" dirty="0"/>
              <a:t>Dashboard: Multiple sheets</a:t>
            </a:r>
          </a:p>
          <a:p>
            <a:r>
              <a:rPr lang="en-US" dirty="0"/>
              <a:t>Story: Multiple sheets + </a:t>
            </a:r>
            <a:r>
              <a:rPr lang="en-US" dirty="0" err="1"/>
              <a:t>dashborads</a:t>
            </a:r>
            <a:endParaRPr lang="en-US" dirty="0"/>
          </a:p>
          <a:p>
            <a:pPr marL="0" lvl="1" indent="0">
              <a:buNone/>
            </a:pPr>
            <a:endParaRPr lang="en-US" dirty="0"/>
          </a:p>
        </p:txBody>
      </p:sp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4FA615BA-2C7A-4E2D-AE58-51F313C9E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75" y="1455922"/>
            <a:ext cx="6539100" cy="73940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50D132-4055-4BA9-AF68-AFFC933C6771}"/>
              </a:ext>
            </a:extLst>
          </p:cNvPr>
          <p:cNvCxnSpPr>
            <a:cxnSpLocks/>
          </p:cNvCxnSpPr>
          <p:nvPr/>
        </p:nvCxnSpPr>
        <p:spPr>
          <a:xfrm flipH="1">
            <a:off x="2057400" y="2057400"/>
            <a:ext cx="3657600" cy="7990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991631-1AB2-4509-B430-DE7A10A3BCF2}"/>
              </a:ext>
            </a:extLst>
          </p:cNvPr>
          <p:cNvCxnSpPr>
            <a:cxnSpLocks/>
          </p:cNvCxnSpPr>
          <p:nvPr/>
        </p:nvCxnSpPr>
        <p:spPr>
          <a:xfrm flipH="1">
            <a:off x="4572000" y="2057400"/>
            <a:ext cx="1905001" cy="7990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D1F491B-428C-41A5-899A-CBB7A06D786E}"/>
              </a:ext>
            </a:extLst>
          </p:cNvPr>
          <p:cNvCxnSpPr>
            <a:cxnSpLocks/>
          </p:cNvCxnSpPr>
          <p:nvPr/>
        </p:nvCxnSpPr>
        <p:spPr>
          <a:xfrm flipH="1">
            <a:off x="6629400" y="2057400"/>
            <a:ext cx="609600" cy="7990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27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76E6212F-EB21-4328-8386-832840CB4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37536" y="1604792"/>
            <a:ext cx="5923488" cy="3648417"/>
          </a:xfrm>
          <a:prstGeom prst="round2SameRect">
            <a:avLst>
              <a:gd name="adj1" fmla="val 3762"/>
              <a:gd name="adj2" fmla="val 0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4AAD14-829B-4547-A3BD-F55D6E3D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955" y="1122363"/>
            <a:ext cx="2978415" cy="324938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 defTabSz="914400"/>
            <a:r>
              <a:rPr lang="en-US" sz="4700" dirty="0">
                <a:solidFill>
                  <a:srgbClr val="FFFFFF"/>
                </a:solidFill>
              </a:rPr>
              <a:t>Tableau 101</a:t>
            </a:r>
            <a:br>
              <a:rPr lang="en-US" sz="4700" dirty="0">
                <a:solidFill>
                  <a:srgbClr val="FFFFFF"/>
                </a:solidFill>
              </a:rPr>
            </a:br>
            <a:br>
              <a:rPr lang="en-US" sz="4700" dirty="0">
                <a:solidFill>
                  <a:srgbClr val="FFFFFF"/>
                </a:solidFill>
              </a:rPr>
            </a:br>
            <a:r>
              <a:rPr lang="en-US" sz="4700" dirty="0">
                <a:solidFill>
                  <a:srgbClr val="FFFFFF"/>
                </a:solidFill>
              </a:rPr>
              <a:t>Dimensions</a:t>
            </a:r>
            <a:br>
              <a:rPr lang="en-US" sz="4700" dirty="0">
                <a:solidFill>
                  <a:srgbClr val="FFFFFF"/>
                </a:solidFill>
              </a:rPr>
            </a:br>
            <a:r>
              <a:rPr lang="en-US" sz="4700" dirty="0">
                <a:solidFill>
                  <a:srgbClr val="FFFFFF"/>
                </a:solidFill>
              </a:rPr>
              <a:t>vs</a:t>
            </a:r>
            <a:br>
              <a:rPr lang="en-US" sz="4700" dirty="0">
                <a:solidFill>
                  <a:srgbClr val="FFFFFF"/>
                </a:solidFill>
              </a:rPr>
            </a:br>
            <a:r>
              <a:rPr lang="en-US" sz="4700" dirty="0">
                <a:solidFill>
                  <a:srgbClr val="FFFFFF"/>
                </a:solidFill>
              </a:rPr>
              <a:t>Measures</a:t>
            </a:r>
          </a:p>
        </p:txBody>
      </p:sp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9E74304E-CF2D-41E1-92CF-7FC508311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44075" y="1645100"/>
            <a:ext cx="5609397" cy="3567794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ound Single Corner Rectangle 24">
            <a:extLst>
              <a:ext uri="{FF2B5EF4-FFF2-40B4-BE49-F238E27FC236}">
                <a16:creationId xmlns:a16="http://schemas.microsoft.com/office/drawing/2014/main" id="{3B6BBA54-4CCF-4C90-BA8F-FBD070C8D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73111" y="967291"/>
            <a:ext cx="2657864" cy="1993398"/>
          </a:xfrm>
          <a:prstGeom prst="round1Rect">
            <a:avLst>
              <a:gd name="adj" fmla="val 11295"/>
            </a:avLst>
          </a:prstGeom>
          <a:solidFill>
            <a:srgbClr val="FFFFFF"/>
          </a:solidFill>
          <a:ln w="57150">
            <a:solidFill>
              <a:srgbClr val="5837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631234F-161F-4DE8-B3A1-2FECB65474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330"/>
          <a:stretch/>
        </p:blipFill>
        <p:spPr>
          <a:xfrm>
            <a:off x="4399112" y="2209800"/>
            <a:ext cx="1805862" cy="977220"/>
          </a:xfrm>
          <a:prstGeom prst="rect">
            <a:avLst/>
          </a:prstGeom>
        </p:spPr>
      </p:pic>
      <p:sp>
        <p:nvSpPr>
          <p:cNvPr id="20" name="Round Single Corner Rectangle 22">
            <a:extLst>
              <a:ext uri="{FF2B5EF4-FFF2-40B4-BE49-F238E27FC236}">
                <a16:creationId xmlns:a16="http://schemas.microsoft.com/office/drawing/2014/main" id="{19A96DEC-BAD6-4232-A6BF-B18F0000F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0031" y="1300271"/>
            <a:ext cx="1494488" cy="1992652"/>
          </a:xfrm>
          <a:prstGeom prst="round1Rect">
            <a:avLst>
              <a:gd name="adj" fmla="val 11295"/>
            </a:avLst>
          </a:prstGeom>
          <a:solidFill>
            <a:srgbClr val="583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717401F-8127-4697-8085-3D6C69B5D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84954" y="4533900"/>
            <a:ext cx="1198092" cy="0"/>
          </a:xfrm>
          <a:prstGeom prst="line">
            <a:avLst/>
          </a:prstGeom>
          <a:ln w="508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 Single Corner Rectangle 23">
            <a:extLst>
              <a:ext uri="{FF2B5EF4-FFF2-40B4-BE49-F238E27FC236}">
                <a16:creationId xmlns:a16="http://schemas.microsoft.com/office/drawing/2014/main" id="{37099982-E81B-4256-BEA5-44F378E31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587809" y="3438135"/>
            <a:ext cx="1710933" cy="2281245"/>
          </a:xfrm>
          <a:prstGeom prst="round1Rect">
            <a:avLst>
              <a:gd name="adj" fmla="val 11295"/>
            </a:avLst>
          </a:prstGeom>
          <a:solidFill>
            <a:srgbClr val="583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ound Single Corner Rectangle 25">
            <a:extLst>
              <a:ext uri="{FF2B5EF4-FFF2-40B4-BE49-F238E27FC236}">
                <a16:creationId xmlns:a16="http://schemas.microsoft.com/office/drawing/2014/main" id="{9268920A-0D15-4067-B7B1-91F0BE29A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77798" y="3770368"/>
            <a:ext cx="2657864" cy="1993398"/>
          </a:xfrm>
          <a:prstGeom prst="round1Rect">
            <a:avLst>
              <a:gd name="adj" fmla="val 11295"/>
            </a:avLst>
          </a:prstGeom>
          <a:solidFill>
            <a:srgbClr val="FFFFFF"/>
          </a:solidFill>
          <a:ln w="57150">
            <a:solidFill>
              <a:srgbClr val="5837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C9DA391-2C15-473F-BE10-AB0BDEC168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49" b="2444"/>
          <a:stretch/>
        </p:blipFill>
        <p:spPr>
          <a:xfrm>
            <a:off x="6572649" y="4873503"/>
            <a:ext cx="1668161" cy="11462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994832-BF44-4191-93E2-AD4F3C5EB0DF}"/>
              </a:ext>
            </a:extLst>
          </p:cNvPr>
          <p:cNvSpPr txBox="1"/>
          <p:nvPr/>
        </p:nvSpPr>
        <p:spPr>
          <a:xfrm>
            <a:off x="4390931" y="704280"/>
            <a:ext cx="18140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Dimensions:</a:t>
            </a:r>
          </a:p>
          <a:p>
            <a:r>
              <a:rPr lang="en-US" dirty="0"/>
              <a:t>- Level of detail</a:t>
            </a:r>
          </a:p>
          <a:p>
            <a:r>
              <a:rPr lang="en-US" dirty="0"/>
              <a:t>- How to want to separate data?</a:t>
            </a:r>
          </a:p>
          <a:p>
            <a:r>
              <a:rPr lang="en-US" dirty="0"/>
              <a:t>(location, date…)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435A02-BCD1-47D0-AE94-9EDECFC53B30}"/>
              </a:ext>
            </a:extLst>
          </p:cNvPr>
          <p:cNvSpPr/>
          <p:nvPr/>
        </p:nvSpPr>
        <p:spPr>
          <a:xfrm>
            <a:off x="6433477" y="3438135"/>
            <a:ext cx="20109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Measures</a:t>
            </a:r>
          </a:p>
          <a:p>
            <a:r>
              <a:rPr lang="en-US" dirty="0"/>
              <a:t>- Aggregation</a:t>
            </a:r>
          </a:p>
          <a:p>
            <a:r>
              <a:rPr lang="en-US" dirty="0"/>
              <a:t>- How to want to calculate data?</a:t>
            </a:r>
          </a:p>
          <a:p>
            <a:r>
              <a:rPr lang="en-US" dirty="0"/>
              <a:t>(Average, count, …)</a:t>
            </a:r>
          </a:p>
        </p:txBody>
      </p:sp>
    </p:spTree>
    <p:extLst>
      <p:ext uri="{BB962C8B-B14F-4D97-AF65-F5344CB8AC3E}">
        <p14:creationId xmlns:p14="http://schemas.microsoft.com/office/powerpoint/2010/main" val="1288801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D187B-C347-49DE-9AEE-50E661AB5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Chart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7960CA-E0D8-4B81-A522-D4D3AE284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55"/>
          <a:stretch/>
        </p:blipFill>
        <p:spPr>
          <a:xfrm>
            <a:off x="0" y="1524000"/>
            <a:ext cx="9144000" cy="485775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6A03555-FF00-438B-B448-8FC1093C81E7}"/>
              </a:ext>
            </a:extLst>
          </p:cNvPr>
          <p:cNvCxnSpPr>
            <a:cxnSpLocks/>
          </p:cNvCxnSpPr>
          <p:nvPr/>
        </p:nvCxnSpPr>
        <p:spPr>
          <a:xfrm flipV="1">
            <a:off x="381000" y="1981200"/>
            <a:ext cx="1981200" cy="471488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BBD0E4-D6E6-4811-B70B-361CB5EAD897}"/>
              </a:ext>
            </a:extLst>
          </p:cNvPr>
          <p:cNvCxnSpPr/>
          <p:nvPr/>
        </p:nvCxnSpPr>
        <p:spPr>
          <a:xfrm flipV="1">
            <a:off x="685800" y="2209800"/>
            <a:ext cx="2057400" cy="220980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F737656A-A857-40F9-8BEA-097139D8ED2C}"/>
              </a:ext>
            </a:extLst>
          </p:cNvPr>
          <p:cNvCxnSpPr>
            <a:cxnSpLocks/>
          </p:cNvCxnSpPr>
          <p:nvPr/>
        </p:nvCxnSpPr>
        <p:spPr>
          <a:xfrm>
            <a:off x="457201" y="2362199"/>
            <a:ext cx="685799" cy="547689"/>
          </a:xfrm>
          <a:prstGeom prst="bentConnector3">
            <a:avLst>
              <a:gd name="adj1" fmla="val 100545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4267611-1EBB-4658-B368-7C58E004E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725231"/>
            <a:ext cx="310988" cy="31098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7A6AE11-FE6F-48B3-9E4F-0807D7008E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872" y="2378281"/>
            <a:ext cx="310988" cy="31098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8C8C3F1-C1DE-4447-B9FC-2E03A36CC7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366" y="1821065"/>
            <a:ext cx="310988" cy="31098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7A1169F-1869-4EE8-843D-F591E10451A4}"/>
              </a:ext>
            </a:extLst>
          </p:cNvPr>
          <p:cNvSpPr txBox="1"/>
          <p:nvPr/>
        </p:nvSpPr>
        <p:spPr>
          <a:xfrm>
            <a:off x="132798" y="287976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Drag!</a:t>
            </a:r>
          </a:p>
        </p:txBody>
      </p:sp>
    </p:spTree>
    <p:extLst>
      <p:ext uri="{BB962C8B-B14F-4D97-AF65-F5344CB8AC3E}">
        <p14:creationId xmlns:p14="http://schemas.microsoft.com/office/powerpoint/2010/main" val="1665376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B430E-0392-4150-8A3B-A924A7A23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Color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A03236-8B3A-4C88-984A-D0725AA37A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29200" b="5363"/>
          <a:stretch/>
        </p:blipFill>
        <p:spPr>
          <a:xfrm>
            <a:off x="1186227" y="1447800"/>
            <a:ext cx="6771546" cy="50913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6EAA24-4DF2-42E9-B1BA-2BD50B90115E}"/>
              </a:ext>
            </a:extLst>
          </p:cNvPr>
          <p:cNvSpPr txBox="1"/>
          <p:nvPr/>
        </p:nvSpPr>
        <p:spPr>
          <a:xfrm>
            <a:off x="457200" y="2773363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Customize line color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311FC344-EE38-411D-B04E-483A5925615B}"/>
              </a:ext>
            </a:extLst>
          </p:cNvPr>
          <p:cNvSpPr/>
          <p:nvPr/>
        </p:nvSpPr>
        <p:spPr>
          <a:xfrm rot="16200000">
            <a:off x="1854725" y="2892386"/>
            <a:ext cx="200928" cy="40828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425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75D20-288D-45C3-B2EA-93B9FBEC1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Axis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0CCCC5-57A7-43BD-94DE-6A501F117D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33193" t="19337" r="17093" b="10616"/>
          <a:stretch/>
        </p:blipFill>
        <p:spPr>
          <a:xfrm>
            <a:off x="990600" y="1574687"/>
            <a:ext cx="5562600" cy="4408716"/>
          </a:xfrm>
          <a:prstGeom prst="rect">
            <a:avLst/>
          </a:prstGeom>
        </p:spPr>
      </p:pic>
      <p:pic>
        <p:nvPicPr>
          <p:cNvPr id="6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C450EAF-F48D-46C6-BFC3-879445A1E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5720489"/>
            <a:ext cx="772385" cy="7723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5B9DEC-49B9-423D-9C34-0BD9BF34F47F}"/>
              </a:ext>
            </a:extLst>
          </p:cNvPr>
          <p:cNvSpPr txBox="1"/>
          <p:nvPr/>
        </p:nvSpPr>
        <p:spPr>
          <a:xfrm>
            <a:off x="6858000" y="5660237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Double click to edit axis</a:t>
            </a:r>
          </a:p>
        </p:txBody>
      </p:sp>
    </p:spTree>
    <p:extLst>
      <p:ext uri="{BB962C8B-B14F-4D97-AF65-F5344CB8AC3E}">
        <p14:creationId xmlns:p14="http://schemas.microsoft.com/office/powerpoint/2010/main" val="1207892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BFD1D7-7D88-4A75-AC68-B689D7EDB604}"/>
              </a:ext>
            </a:extLst>
          </p:cNvPr>
          <p:cNvSpPr txBox="1"/>
          <p:nvPr/>
        </p:nvSpPr>
        <p:spPr>
          <a:xfrm>
            <a:off x="819150" y="3044279"/>
            <a:ext cx="7505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600"/>
              </a:spcAft>
            </a:pPr>
            <a:r>
              <a:rPr lang="en-US" sz="4400" b="1" dirty="0">
                <a:solidFill>
                  <a:schemeClr val="bg1"/>
                </a:solidFill>
              </a:rPr>
              <a:t>Tableau Installation</a:t>
            </a:r>
          </a:p>
        </p:txBody>
      </p:sp>
    </p:spTree>
    <p:extLst>
      <p:ext uri="{BB962C8B-B14F-4D97-AF65-F5344CB8AC3E}">
        <p14:creationId xmlns:p14="http://schemas.microsoft.com/office/powerpoint/2010/main" val="135290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60E65-5D02-49D6-B44D-38269008E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as Percentage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A461FB-CDB1-4194-8264-BCDA5E0334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00" t="8519" r="63333" b="51482"/>
          <a:stretch/>
        </p:blipFill>
        <p:spPr>
          <a:xfrm>
            <a:off x="304800" y="1600200"/>
            <a:ext cx="2271889" cy="3067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9C6486-2003-4D35-A1D6-76E7972392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16" r="79167" b="44967"/>
          <a:stretch/>
        </p:blipFill>
        <p:spPr>
          <a:xfrm>
            <a:off x="3030714" y="1615440"/>
            <a:ext cx="2514600" cy="30428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775157-DDE9-4DFF-8044-E25C10D1C1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000" r="79167" b="50000"/>
          <a:stretch/>
        </p:blipFill>
        <p:spPr>
          <a:xfrm>
            <a:off x="5999339" y="1545627"/>
            <a:ext cx="2839861" cy="3067050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C176D736-D4AC-46FE-92CE-B2CF33D31A14}"/>
              </a:ext>
            </a:extLst>
          </p:cNvPr>
          <p:cNvSpPr/>
          <p:nvPr/>
        </p:nvSpPr>
        <p:spPr>
          <a:xfrm rot="16200000">
            <a:off x="2710858" y="2934082"/>
            <a:ext cx="200928" cy="27988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F6EB7CB-3496-4FD4-A029-E506CDF7B408}"/>
              </a:ext>
            </a:extLst>
          </p:cNvPr>
          <p:cNvSpPr/>
          <p:nvPr/>
        </p:nvSpPr>
        <p:spPr>
          <a:xfrm rot="16200000">
            <a:off x="5726226" y="2933759"/>
            <a:ext cx="200928" cy="28433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82B72D5-962D-4BC0-B7D4-2749B86806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998" y="4876800"/>
            <a:ext cx="685800" cy="1528760"/>
          </a:xfrm>
          <a:prstGeom prst="rect">
            <a:avLst/>
          </a:prstGeom>
        </p:spPr>
      </p:pic>
      <p:pic>
        <p:nvPicPr>
          <p:cNvPr id="13" name="Picture 1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94310FD-A96E-4423-924F-91424B8A87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3" t="16311"/>
          <a:stretch/>
        </p:blipFill>
        <p:spPr>
          <a:xfrm>
            <a:off x="6824450" y="5867400"/>
            <a:ext cx="1498906" cy="684220"/>
          </a:xfrm>
          <a:prstGeom prst="rect">
            <a:avLst/>
          </a:prstGeom>
        </p:spPr>
      </p:pic>
      <p:pic>
        <p:nvPicPr>
          <p:cNvPr id="15" name="Picture 1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E91CA62-4794-49D2-82C0-C2B16329B0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525" y="4724400"/>
            <a:ext cx="1526831" cy="703724"/>
          </a:xfrm>
          <a:prstGeom prst="rect">
            <a:avLst/>
          </a:prstGeom>
        </p:spPr>
      </p:pic>
      <p:pic>
        <p:nvPicPr>
          <p:cNvPr id="17" name="Picture 1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03374CD-A150-4B03-9452-F30C32E3C6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416" y="4876800"/>
            <a:ext cx="602892" cy="1528760"/>
          </a:xfrm>
          <a:prstGeom prst="rect">
            <a:avLst/>
          </a:prstGeom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5B362D93-E48E-41C1-BC7E-70A662C150FD}"/>
              </a:ext>
            </a:extLst>
          </p:cNvPr>
          <p:cNvSpPr/>
          <p:nvPr/>
        </p:nvSpPr>
        <p:spPr>
          <a:xfrm rot="16200000">
            <a:off x="4402392" y="5253127"/>
            <a:ext cx="200928" cy="7761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AB6C89B7-320C-4BFF-9B8F-EBC95B600A4E}"/>
              </a:ext>
            </a:extLst>
          </p:cNvPr>
          <p:cNvSpPr/>
          <p:nvPr/>
        </p:nvSpPr>
        <p:spPr>
          <a:xfrm>
            <a:off x="7473439" y="5541825"/>
            <a:ext cx="200928" cy="401775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79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99DB6-48BC-4ABA-B0FD-CE3536AA4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Tooltip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71A298-6C82-4259-823E-42AA2431F88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1583" t="19336" r="45075" b="42138"/>
          <a:stretch/>
        </p:blipFill>
        <p:spPr>
          <a:xfrm>
            <a:off x="1447800" y="1524000"/>
            <a:ext cx="6553198" cy="32766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8A2466-887A-4DFE-8ADE-6D33A3F79D35}"/>
              </a:ext>
            </a:extLst>
          </p:cNvPr>
          <p:cNvSpPr/>
          <p:nvPr/>
        </p:nvSpPr>
        <p:spPr>
          <a:xfrm>
            <a:off x="1828801" y="2590800"/>
            <a:ext cx="381000" cy="381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51B7A4-CAE0-447C-8FC7-28EEA1A4A73D}"/>
              </a:ext>
            </a:extLst>
          </p:cNvPr>
          <p:cNvCxnSpPr/>
          <p:nvPr/>
        </p:nvCxnSpPr>
        <p:spPr>
          <a:xfrm>
            <a:off x="3733800" y="2590800"/>
            <a:ext cx="6096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638213F7-42F4-491D-A632-8EF96C6B60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3" t="16311"/>
          <a:stretch/>
        </p:blipFill>
        <p:spPr>
          <a:xfrm>
            <a:off x="1463040" y="5153179"/>
            <a:ext cx="2398935" cy="1095065"/>
          </a:xfrm>
          <a:prstGeom prst="rect">
            <a:avLst/>
          </a:prstGeom>
        </p:spPr>
      </p:pic>
      <p:pic>
        <p:nvPicPr>
          <p:cNvPr id="12" name="Picture 11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6288BEB4-81AB-4E0B-BE04-063E4F7457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" t="10442"/>
          <a:stretch/>
        </p:blipFill>
        <p:spPr>
          <a:xfrm>
            <a:off x="5562600" y="5153179"/>
            <a:ext cx="2305382" cy="1057917"/>
          </a:xfrm>
          <a:prstGeom prst="rect">
            <a:avLst/>
          </a:prstGeom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32E8C9E8-EE88-4938-91B7-2B3A74BF7BDB}"/>
              </a:ext>
            </a:extLst>
          </p:cNvPr>
          <p:cNvSpPr/>
          <p:nvPr/>
        </p:nvSpPr>
        <p:spPr>
          <a:xfrm rot="16200000">
            <a:off x="4471536" y="5394547"/>
            <a:ext cx="200928" cy="77610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699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4E2740-DC48-400A-804E-F0D72AA16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914400"/>
            <a:ext cx="27432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Line Chart Done!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D1BB4910-43C4-4276-8AE0-59274252D1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0578" t="14027" r="1906" b="8802"/>
          <a:stretch/>
        </p:blipFill>
        <p:spPr>
          <a:xfrm>
            <a:off x="3754907" y="2133600"/>
            <a:ext cx="5170708" cy="289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130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F045A-E722-4157-91B7-A457BCC09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Choropleth Map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EDF5B9D-E2D3-405D-B286-DBCDC1877B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-236" t="3576" r="65760" b="77162"/>
          <a:stretch/>
        </p:blipFill>
        <p:spPr>
          <a:xfrm>
            <a:off x="228600" y="2590800"/>
            <a:ext cx="4606636" cy="14478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657C251-5873-4125-ABE7-B7B7E9F4CC00}"/>
              </a:ext>
            </a:extLst>
          </p:cNvPr>
          <p:cNvCxnSpPr>
            <a:cxnSpLocks/>
          </p:cNvCxnSpPr>
          <p:nvPr/>
        </p:nvCxnSpPr>
        <p:spPr>
          <a:xfrm flipV="1">
            <a:off x="970834" y="3051868"/>
            <a:ext cx="2743200" cy="55155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5A96093-3A87-4D79-84A9-A9E8CE5C8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971800"/>
            <a:ext cx="310988" cy="310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DDAEA6-F623-4354-8B4F-86599FFFF5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716" t="1112" b="38148"/>
          <a:stretch/>
        </p:blipFill>
        <p:spPr>
          <a:xfrm>
            <a:off x="6400800" y="1524000"/>
            <a:ext cx="1656634" cy="4607816"/>
          </a:xfrm>
          <a:prstGeom prst="rect">
            <a:avLst/>
          </a:prstGeom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1C5122D-555B-4F2B-8B4E-BA7FAD533D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545479"/>
            <a:ext cx="608168" cy="608168"/>
          </a:xfrm>
          <a:prstGeom prst="rect">
            <a:avLst/>
          </a:prstGeom>
        </p:spPr>
      </p:pic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C64B908-9D1B-4001-91EE-C3137AA3B5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914" y="2896374"/>
            <a:ext cx="310988" cy="31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14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089E9-E523-478E-8907-86A54AAF6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6B95F8-F1A9-4B64-8D06-6026DC9B8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33" t="16204" b="8518"/>
          <a:stretch/>
        </p:blipFill>
        <p:spPr>
          <a:xfrm>
            <a:off x="914400" y="1828800"/>
            <a:ext cx="7315200" cy="4040256"/>
          </a:xfrm>
          <a:prstGeom prst="rect">
            <a:avLst/>
          </a:prstGeom>
        </p:spPr>
      </p:pic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A0C183C-3E3A-4C71-B38A-9FA32B9557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662" y="5703083"/>
            <a:ext cx="608168" cy="6081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FE3CC5-6BB8-4025-93BC-3C196529D4AB}"/>
              </a:ext>
            </a:extLst>
          </p:cNvPr>
          <p:cNvSpPr txBox="1"/>
          <p:nvPr/>
        </p:nvSpPr>
        <p:spPr>
          <a:xfrm>
            <a:off x="1095374" y="2362200"/>
            <a:ext cx="3810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Why nothing on the map?</a:t>
            </a:r>
          </a:p>
          <a:p>
            <a:endParaRPr lang="en-US" sz="2000" b="1" dirty="0"/>
          </a:p>
          <a:p>
            <a:r>
              <a:rPr lang="en-US" sz="2000" b="1" dirty="0"/>
              <a:t>We have </a:t>
            </a:r>
            <a:r>
              <a:rPr lang="en-US" sz="2000" b="1" dirty="0">
                <a:solidFill>
                  <a:srgbClr val="FF0000"/>
                </a:solidFill>
              </a:rPr>
              <a:t>unknown geographic locations!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ADC093-6B02-42AF-AFC7-CDD24F9FC0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673" y="6181886"/>
            <a:ext cx="310988" cy="31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11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7A982-C32D-4F96-A85F-174E052E6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Locations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3BD8E0-B97C-47D7-85D1-DDFAD53D44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38179" t="29843" r="37195" b="33382"/>
          <a:stretch/>
        </p:blipFill>
        <p:spPr>
          <a:xfrm>
            <a:off x="310713" y="1533479"/>
            <a:ext cx="2499833" cy="20998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7897A1-48CD-4556-999E-C9D3A910D6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33" t="23333" r="32500" b="26297"/>
          <a:stretch/>
        </p:blipFill>
        <p:spPr>
          <a:xfrm>
            <a:off x="5501759" y="914026"/>
            <a:ext cx="3032762" cy="25149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3A0B37-4B07-4D62-9B55-AAA1050684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00" t="20371" r="31667" b="24815"/>
          <a:stretch/>
        </p:blipFill>
        <p:spPr>
          <a:xfrm>
            <a:off x="5334000" y="3748150"/>
            <a:ext cx="3299460" cy="2839070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CA06321B-4C78-4BB0-9395-80F5C87A84F3}"/>
              </a:ext>
            </a:extLst>
          </p:cNvPr>
          <p:cNvSpPr/>
          <p:nvPr/>
        </p:nvSpPr>
        <p:spPr>
          <a:xfrm rot="16200000">
            <a:off x="4063640" y="1124712"/>
            <a:ext cx="200928" cy="2468408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43A2DD-49B3-4C08-948C-B08DEA9FE1B9}"/>
              </a:ext>
            </a:extLst>
          </p:cNvPr>
          <p:cNvSpPr txBox="1"/>
          <p:nvPr/>
        </p:nvSpPr>
        <p:spPr>
          <a:xfrm>
            <a:off x="3345790" y="1830673"/>
            <a:ext cx="1551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Country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909F9534-00DE-49A4-AF45-A085659A2FDD}"/>
              </a:ext>
            </a:extLst>
          </p:cNvPr>
          <p:cNvSpPr/>
          <p:nvPr/>
        </p:nvSpPr>
        <p:spPr>
          <a:xfrm>
            <a:off x="7391400" y="3460265"/>
            <a:ext cx="200928" cy="46546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E073C3-BC84-4297-A730-2DECC924A485}"/>
              </a:ext>
            </a:extLst>
          </p:cNvPr>
          <p:cNvSpPr txBox="1"/>
          <p:nvPr/>
        </p:nvSpPr>
        <p:spPr>
          <a:xfrm>
            <a:off x="5432101" y="3340953"/>
            <a:ext cx="1975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Match Unrecognized </a:t>
            </a:r>
          </a:p>
          <a:p>
            <a:r>
              <a:rPr lang="en-US" sz="1600" dirty="0"/>
              <a:t>Region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D4B9BCE-64B3-4BEE-BA2A-35520DD9AC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334" t="22410" r="15833" b="13147"/>
          <a:stretch/>
        </p:blipFill>
        <p:spPr>
          <a:xfrm>
            <a:off x="415830" y="3914924"/>
            <a:ext cx="3394171" cy="2420420"/>
          </a:xfrm>
          <a:prstGeom prst="rect">
            <a:avLst/>
          </a:prstGeom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D79FAED0-5D1B-410D-B798-DA72AD9E4178}"/>
              </a:ext>
            </a:extLst>
          </p:cNvPr>
          <p:cNvSpPr/>
          <p:nvPr/>
        </p:nvSpPr>
        <p:spPr>
          <a:xfrm rot="5400000">
            <a:off x="4530586" y="4803835"/>
            <a:ext cx="200928" cy="72770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835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3274-68B4-46B1-9324-33E53068E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EFAE32-99FA-4DA1-9605-9EE11902ADF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3576" r="17493" b="8866"/>
          <a:stretch/>
        </p:blipFill>
        <p:spPr>
          <a:xfrm>
            <a:off x="762000" y="1447800"/>
            <a:ext cx="7963748" cy="475395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5B628E0-0D3D-49E7-981C-06512E57C2F9}"/>
              </a:ext>
            </a:extLst>
          </p:cNvPr>
          <p:cNvCxnSpPr>
            <a:cxnSpLocks/>
          </p:cNvCxnSpPr>
          <p:nvPr/>
        </p:nvCxnSpPr>
        <p:spPr>
          <a:xfrm flipV="1">
            <a:off x="1264919" y="2895600"/>
            <a:ext cx="640081" cy="1326398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9DDE6CA-EDE1-41C8-923D-F240DDD95961}"/>
              </a:ext>
            </a:extLst>
          </p:cNvPr>
          <p:cNvSpPr txBox="1"/>
          <p:nvPr/>
        </p:nvSpPr>
        <p:spPr>
          <a:xfrm>
            <a:off x="302293" y="2967335"/>
            <a:ext cx="1282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Drag HIV Prevalence to Color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88B308-9292-4CBC-A0CC-3151F8FF403A}"/>
              </a:ext>
            </a:extLst>
          </p:cNvPr>
          <p:cNvSpPr txBox="1"/>
          <p:nvPr/>
        </p:nvSpPr>
        <p:spPr>
          <a:xfrm>
            <a:off x="312895" y="4876800"/>
            <a:ext cx="19731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 here shows </a:t>
            </a:r>
            <a:r>
              <a:rPr lang="en-US" b="1" dirty="0">
                <a:solidFill>
                  <a:srgbClr val="FF0000"/>
                </a:solidFill>
              </a:rPr>
              <a:t>sum</a:t>
            </a:r>
            <a:r>
              <a:rPr lang="en-US" dirty="0"/>
              <a:t> of prevalence </a:t>
            </a:r>
            <a:r>
              <a:rPr lang="en-US" b="1" dirty="0">
                <a:solidFill>
                  <a:srgbClr val="FF0000"/>
                </a:solidFill>
              </a:rPr>
              <a:t>over past 25 years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NOT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what we want!!!! </a:t>
            </a:r>
          </a:p>
        </p:txBody>
      </p:sp>
    </p:spTree>
    <p:extLst>
      <p:ext uri="{BB962C8B-B14F-4D97-AF65-F5344CB8AC3E}">
        <p14:creationId xmlns:p14="http://schemas.microsoft.com/office/powerpoint/2010/main" val="1276945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964E189-84AE-43C9-9E33-91C465CA43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38659" b="5363"/>
          <a:stretch/>
        </p:blipFill>
        <p:spPr>
          <a:xfrm>
            <a:off x="228600" y="1447800"/>
            <a:ext cx="5715000" cy="4959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063274-68B4-46B1-9324-33E53068E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by Year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5B628E0-0D3D-49E7-981C-06512E57C2F9}"/>
              </a:ext>
            </a:extLst>
          </p:cNvPr>
          <p:cNvCxnSpPr>
            <a:cxnSpLocks/>
          </p:cNvCxnSpPr>
          <p:nvPr/>
        </p:nvCxnSpPr>
        <p:spPr>
          <a:xfrm flipV="1">
            <a:off x="619540" y="2418457"/>
            <a:ext cx="846607" cy="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9DDE6CA-EDE1-41C8-923D-F240DDD95961}"/>
              </a:ext>
            </a:extLst>
          </p:cNvPr>
          <p:cNvSpPr txBox="1"/>
          <p:nvPr/>
        </p:nvSpPr>
        <p:spPr>
          <a:xfrm>
            <a:off x="186568" y="2701514"/>
            <a:ext cx="1282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Drag Year to Filter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1755B0-DA6A-4D98-80A1-B582D2A825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39" t="17777" r="34594" b="20000"/>
          <a:stretch/>
        </p:blipFill>
        <p:spPr>
          <a:xfrm>
            <a:off x="6334540" y="2416024"/>
            <a:ext cx="2721764" cy="32661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935142-7C47-438E-8E49-9D2B046D41C5}"/>
              </a:ext>
            </a:extLst>
          </p:cNvPr>
          <p:cNvSpPr txBox="1"/>
          <p:nvPr/>
        </p:nvSpPr>
        <p:spPr>
          <a:xfrm>
            <a:off x="6685059" y="1600200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Choose single year you want to visualize</a:t>
            </a:r>
          </a:p>
        </p:txBody>
      </p:sp>
    </p:spTree>
    <p:extLst>
      <p:ext uri="{BB962C8B-B14F-4D97-AF65-F5344CB8AC3E}">
        <p14:creationId xmlns:p14="http://schemas.microsoft.com/office/powerpoint/2010/main" val="3516825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0CDA5-B13B-4F61-89CE-6F331837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Color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F71D2E-4D3C-4189-BD64-36EE0F91B52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748" t="7078" r="20449" b="8866"/>
          <a:stretch/>
        </p:blipFill>
        <p:spPr>
          <a:xfrm>
            <a:off x="606425" y="1690689"/>
            <a:ext cx="7931150" cy="4758690"/>
          </a:xfrm>
          <a:prstGeom prst="rect">
            <a:avLst/>
          </a:prstGeom>
        </p:spPr>
      </p:pic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868C5D3-744C-4BA6-AFBF-4982725888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3558342"/>
            <a:ext cx="310988" cy="310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849DFE-9A86-4C2F-9117-719A0CB304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4572000"/>
            <a:ext cx="310988" cy="3109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78DF82-656A-4A46-AA4F-8D4DE71C80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905" y="2817262"/>
            <a:ext cx="310988" cy="3109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03EA1CB-E7E5-4DE9-BBA5-4E77562E85BC}"/>
              </a:ext>
            </a:extLst>
          </p:cNvPr>
          <p:cNvSpPr/>
          <p:nvPr/>
        </p:nvSpPr>
        <p:spPr>
          <a:xfrm>
            <a:off x="1673385" y="2823450"/>
            <a:ext cx="304800" cy="3048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A7475A-6C43-42C7-A0D7-B72C5D8FC1CF}"/>
              </a:ext>
            </a:extLst>
          </p:cNvPr>
          <p:cNvSpPr txBox="1"/>
          <p:nvPr/>
        </p:nvSpPr>
        <p:spPr>
          <a:xfrm>
            <a:off x="7162800" y="3558342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Choose Palette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D32448-B7A4-4088-90B1-1DE3E8877344}"/>
              </a:ext>
            </a:extLst>
          </p:cNvPr>
          <p:cNvSpPr txBox="1"/>
          <p:nvPr/>
        </p:nvSpPr>
        <p:spPr>
          <a:xfrm>
            <a:off x="6878044" y="4542828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Advanced, fix value range</a:t>
            </a:r>
          </a:p>
        </p:txBody>
      </p:sp>
    </p:spTree>
    <p:extLst>
      <p:ext uri="{BB962C8B-B14F-4D97-AF65-F5344CB8AC3E}">
        <p14:creationId xmlns:p14="http://schemas.microsoft.com/office/powerpoint/2010/main" val="3871329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60E65-5D02-49D6-B44D-38269008E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as Percentage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75157-DDE9-4DFF-8044-E25C10D1C1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 r="79167" b="50000"/>
          <a:stretch/>
        </p:blipFill>
        <p:spPr>
          <a:xfrm>
            <a:off x="4572000" y="1690689"/>
            <a:ext cx="3546907" cy="3830660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C176D736-D4AC-46FE-92CE-B2CF33D31A14}"/>
              </a:ext>
            </a:extLst>
          </p:cNvPr>
          <p:cNvSpPr/>
          <p:nvPr/>
        </p:nvSpPr>
        <p:spPr>
          <a:xfrm rot="16200000">
            <a:off x="3897557" y="2951923"/>
            <a:ext cx="239616" cy="34956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051B70-1DC8-4CEA-8383-875A1D310B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34" t="13384" r="75750" b="27458"/>
          <a:stretch/>
        </p:blipFill>
        <p:spPr>
          <a:xfrm>
            <a:off x="1800932" y="1724028"/>
            <a:ext cx="1666898" cy="413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750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788BD-C6A5-4E51-BE57-C3F6A0FFE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65126"/>
            <a:ext cx="6991350" cy="1325563"/>
          </a:xfrm>
        </p:spPr>
        <p:txBody>
          <a:bodyPr/>
          <a:lstStyle/>
          <a:p>
            <a:r>
              <a:rPr lang="en-US" dirty="0"/>
              <a:t>Tableau for Students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DE1920-AE5D-46B2-8023-661F35CCD5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/>
              <a:t>Tableau Academic Program: </a:t>
            </a:r>
          </a:p>
          <a:p>
            <a:pPr marL="0" indent="0">
              <a:buNone/>
            </a:pPr>
            <a:r>
              <a:rPr lang="en-US">
                <a:hlinkClick r:id="rId2"/>
              </a:rPr>
              <a:t>www.tableau.com/academic/students</a:t>
            </a:r>
            <a:r>
              <a:rPr lang="en-US"/>
              <a:t>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15D98A-BFF4-403F-A4E6-195491103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37" y="3204748"/>
            <a:ext cx="6268325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13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7C8016-281F-43B7-A21D-2F682EED9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914400"/>
            <a:ext cx="27432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Choropleth Map</a:t>
            </a:r>
            <a:b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Done!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08E95B-F748-47AA-A1A3-5160B0FB69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574" y="1899113"/>
            <a:ext cx="4451432" cy="305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84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1AE22-379B-4B7F-AE87-9644C573C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21380-379E-4742-9C71-8ADD82E53E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5924550" cy="4351338"/>
          </a:xfrm>
        </p:spPr>
        <p:txBody>
          <a:bodyPr/>
          <a:lstStyle/>
          <a:p>
            <a:r>
              <a:rPr lang="en-US" dirty="0"/>
              <a:t>Create a new dashboard tab</a:t>
            </a:r>
          </a:p>
          <a:p>
            <a:r>
              <a:rPr lang="en-US" dirty="0"/>
              <a:t>Drag both sheets to dashboard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8DABBB-26F2-4DDC-8F39-4ED97E6C3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825625"/>
            <a:ext cx="2234342" cy="735352"/>
          </a:xfrm>
          <a:prstGeom prst="rect">
            <a:avLst/>
          </a:prstGeom>
        </p:spPr>
      </p:pic>
      <p:pic>
        <p:nvPicPr>
          <p:cNvPr id="12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7DF9412-322B-4C5A-8FFA-558A11467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53200" y="2081790"/>
            <a:ext cx="772385" cy="7723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8E3515-8147-4AB9-9FD3-38E4356ADC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83" r="35208" b="8519"/>
          <a:stretch/>
        </p:blipFill>
        <p:spPr>
          <a:xfrm>
            <a:off x="3099658" y="3393831"/>
            <a:ext cx="4267200" cy="313408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1997441-1DD6-4F9C-B5C1-13B3A53CBCD0}"/>
              </a:ext>
            </a:extLst>
          </p:cNvPr>
          <p:cNvCxnSpPr>
            <a:cxnSpLocks/>
          </p:cNvCxnSpPr>
          <p:nvPr/>
        </p:nvCxnSpPr>
        <p:spPr>
          <a:xfrm flipV="1">
            <a:off x="3429000" y="4007156"/>
            <a:ext cx="838200" cy="18970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9F94F2-64D8-40E1-9999-B435873011D4}"/>
              </a:ext>
            </a:extLst>
          </p:cNvPr>
          <p:cNvCxnSpPr>
            <a:cxnSpLocks/>
          </p:cNvCxnSpPr>
          <p:nvPr/>
        </p:nvCxnSpPr>
        <p:spPr>
          <a:xfrm>
            <a:off x="3429000" y="4372337"/>
            <a:ext cx="685800" cy="809263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8684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510A7-1D7B-4388-A72D-19D92E16D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Chart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E28F27-BA69-4704-89B8-FD5AED874C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33" t="8519" r="34166" b="8519"/>
          <a:stretch/>
        </p:blipFill>
        <p:spPr>
          <a:xfrm>
            <a:off x="838200" y="1524000"/>
            <a:ext cx="5638800" cy="47844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519055-74D2-4842-BE8A-6C9D8E8BB6DD}"/>
              </a:ext>
            </a:extLst>
          </p:cNvPr>
          <p:cNvSpPr txBox="1"/>
          <p:nvPr/>
        </p:nvSpPr>
        <p:spPr>
          <a:xfrm>
            <a:off x="6934200" y="2247194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More options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 as Filter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5D5B40-6064-4BE9-B8D0-FE42499CBBD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410200" y="2570360"/>
            <a:ext cx="1524000" cy="14820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C9C022A-E692-4D09-9DAB-9BAF531AB9FB}"/>
              </a:ext>
            </a:extLst>
          </p:cNvPr>
          <p:cNvSpPr txBox="1"/>
          <p:nvPr/>
        </p:nvSpPr>
        <p:spPr>
          <a:xfrm>
            <a:off x="6819900" y="4114800"/>
            <a:ext cx="205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when you click on a region, the first chart also change!</a:t>
            </a:r>
          </a:p>
        </p:txBody>
      </p:sp>
    </p:spTree>
    <p:extLst>
      <p:ext uri="{BB962C8B-B14F-4D97-AF65-F5344CB8AC3E}">
        <p14:creationId xmlns:p14="http://schemas.microsoft.com/office/powerpoint/2010/main" val="4038911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43151-3E83-4B74-95EE-74FB92ACE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Time Slider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B1FB36-F6B5-43F7-A5B4-18F78A616D2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0598" t="7077" r="25374" b="7115"/>
          <a:stretch/>
        </p:blipFill>
        <p:spPr>
          <a:xfrm>
            <a:off x="762000" y="1828800"/>
            <a:ext cx="5848350" cy="44087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ED586A-2904-4A26-917B-8EE68062BDED}"/>
              </a:ext>
            </a:extLst>
          </p:cNvPr>
          <p:cNvSpPr txBox="1"/>
          <p:nvPr/>
        </p:nvSpPr>
        <p:spPr>
          <a:xfrm>
            <a:off x="7086600" y="1828800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More options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Filters</a:t>
            </a:r>
          </a:p>
          <a:p>
            <a:pPr marL="285750" indent="-285750">
              <a:buFontTx/>
              <a:buChar char="-"/>
            </a:pPr>
            <a:r>
              <a:rPr lang="en-US" dirty="0"/>
              <a:t>Year of Year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940C167-E58E-4368-AD06-E4C0A613F3EB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876800" y="2428965"/>
            <a:ext cx="2209800" cy="16858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848CBE9-EAAF-4C02-810D-8E73D26A5B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028"/>
          <a:stretch/>
        </p:blipFill>
        <p:spPr>
          <a:xfrm>
            <a:off x="7315200" y="4343400"/>
            <a:ext cx="1705213" cy="1729082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44F014CA-F2FE-4E36-889B-FF56E428CC6E}"/>
              </a:ext>
            </a:extLst>
          </p:cNvPr>
          <p:cNvSpPr/>
          <p:nvPr/>
        </p:nvSpPr>
        <p:spPr>
          <a:xfrm>
            <a:off x="7796494" y="2895600"/>
            <a:ext cx="547406" cy="79929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0B4739-06F5-458C-AAFB-2355C7F56D4C}"/>
              </a:ext>
            </a:extLst>
          </p:cNvPr>
          <p:cNvSpPr txBox="1"/>
          <p:nvPr/>
        </p:nvSpPr>
        <p:spPr>
          <a:xfrm>
            <a:off x="7315200" y="3791634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year filter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507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7FD5C-0981-4018-9EF9-92E09A8DB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Time Slider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939FFB-14EB-4513-B0A7-38CB1ED20D0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49016" t="38599" r="12567" b="1861"/>
          <a:stretch/>
        </p:blipFill>
        <p:spPr>
          <a:xfrm>
            <a:off x="381000" y="1690689"/>
            <a:ext cx="4418898" cy="3852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B8FF59-0576-47E2-B3DB-96E6197699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38148" r="23333" b="1111"/>
          <a:stretch/>
        </p:blipFill>
        <p:spPr>
          <a:xfrm>
            <a:off x="5791200" y="1658327"/>
            <a:ext cx="3048000" cy="3905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9C3FB5-BA39-4B69-A0B7-2DBDC3114A59}"/>
              </a:ext>
            </a:extLst>
          </p:cNvPr>
          <p:cNvSpPr txBox="1"/>
          <p:nvPr/>
        </p:nvSpPr>
        <p:spPr>
          <a:xfrm>
            <a:off x="1085499" y="5638800"/>
            <a:ext cx="3009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More options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Customize</a:t>
            </a:r>
          </a:p>
          <a:p>
            <a:pPr marL="285750" indent="-285750">
              <a:buFontTx/>
              <a:buChar char="-"/>
            </a:pPr>
            <a:r>
              <a:rPr lang="en-US" dirty="0"/>
              <a:t>Uncheck Show “All” Value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35E56A-9117-488A-B36A-78D2AA282CA2}"/>
              </a:ext>
            </a:extLst>
          </p:cNvPr>
          <p:cNvSpPr txBox="1"/>
          <p:nvPr/>
        </p:nvSpPr>
        <p:spPr>
          <a:xfrm>
            <a:off x="6248400" y="5777299"/>
            <a:ext cx="300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More options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Single Value (slider)</a:t>
            </a:r>
          </a:p>
        </p:txBody>
      </p:sp>
    </p:spTree>
    <p:extLst>
      <p:ext uri="{BB962C8B-B14F-4D97-AF65-F5344CB8AC3E}">
        <p14:creationId xmlns:p14="http://schemas.microsoft.com/office/powerpoint/2010/main" val="1006199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3BAF1561-20C4-41FD-A35F-BF2B9E72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37536" y="1604792"/>
            <a:ext cx="5923488" cy="3648417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: Top Corners Rounded 11">
            <a:extLst>
              <a:ext uri="{FF2B5EF4-FFF2-40B4-BE49-F238E27FC236}">
                <a16:creationId xmlns:a16="http://schemas.microsoft.com/office/drawing/2014/main" id="{839DC788-B140-4F3E-A91E-CB3E70ED9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44075" y="1645100"/>
            <a:ext cx="5609397" cy="3567794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055042-3328-4CB5-9875-C291ECA1F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9" y="981091"/>
            <a:ext cx="3069714" cy="16244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Customize Content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C18D930-0EEE-448F-ABF1-2AA3C83DA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3053" y="2705800"/>
            <a:ext cx="1198092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9DD8C-3851-4891-84B7-3891516F86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1299" y="2834809"/>
            <a:ext cx="3069714" cy="30420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/>
            <a:r>
              <a:rPr lang="en-US" sz="2000" dirty="0">
                <a:solidFill>
                  <a:schemeClr val="bg1"/>
                </a:solidFill>
              </a:rPr>
              <a:t>Change dashboard background color</a:t>
            </a:r>
          </a:p>
          <a:p>
            <a:pPr indent="-228600" defTabSz="914400"/>
            <a:r>
              <a:rPr lang="en-US" sz="2000" dirty="0">
                <a:solidFill>
                  <a:schemeClr val="bg1"/>
                </a:solidFill>
              </a:rPr>
              <a:t>Format -&gt; Dashboard -&gt; Dashboard Shading</a:t>
            </a:r>
          </a:p>
          <a:p>
            <a:pPr marL="0" indent="-228600" defTabSz="914400"/>
            <a:endParaRPr lang="en-US" sz="1700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12C5C3F0-E364-48B3-ACCD-736CEE027D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71" r="69167" b="44075"/>
          <a:stretch/>
        </p:blipFill>
        <p:spPr>
          <a:xfrm>
            <a:off x="3902825" y="830864"/>
            <a:ext cx="4906588" cy="503922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C52938-92DE-43FF-99F9-137FC7991B4A}"/>
              </a:ext>
            </a:extLst>
          </p:cNvPr>
          <p:cNvCxnSpPr>
            <a:cxnSpLocks/>
          </p:cNvCxnSpPr>
          <p:nvPr/>
        </p:nvCxnSpPr>
        <p:spPr>
          <a:xfrm flipV="1">
            <a:off x="3079371" y="2209800"/>
            <a:ext cx="1035429" cy="17526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4413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55042-3328-4CB5-9875-C291ECA1F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9DD8C-3851-4891-84B7-3891516F86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Modify Title by double clicking on the title</a:t>
            </a:r>
          </a:p>
          <a:p>
            <a:r>
              <a:rPr lang="en-US" dirty="0"/>
              <a:t>Add object (text, image) by dragging object to dashboard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D19EC2D-5F6C-40A9-A659-271FA5B2B7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6"/>
          <a:stretch/>
        </p:blipFill>
        <p:spPr>
          <a:xfrm>
            <a:off x="3619500" y="4197054"/>
            <a:ext cx="1905000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9489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15491-95F1-40F7-AD39-60C95B8A6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49BE9-8442-4B26-A1D0-EDC2668D5C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5" y="1828800"/>
            <a:ext cx="7981950" cy="1905000"/>
          </a:xfrm>
        </p:spPr>
        <p:txBody>
          <a:bodyPr/>
          <a:lstStyle/>
          <a:p>
            <a:r>
              <a:rPr lang="en-US" dirty="0"/>
              <a:t>How to add YouTube video?</a:t>
            </a:r>
          </a:p>
          <a:p>
            <a:r>
              <a:rPr lang="en-US" dirty="0"/>
              <a:t>Drag a Webpage               in to dashboard</a:t>
            </a:r>
          </a:p>
          <a:p>
            <a:r>
              <a:rPr lang="en-US" dirty="0"/>
              <a:t>Enter your modified YouTube link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BA0A33-63BA-4DF6-92FE-49FEC47106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0" r="6515"/>
          <a:stretch/>
        </p:blipFill>
        <p:spPr>
          <a:xfrm>
            <a:off x="4114800" y="2438400"/>
            <a:ext cx="1752600" cy="6715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3214C1-7C5C-4677-AB68-5600FCECD6E9}"/>
              </a:ext>
            </a:extLst>
          </p:cNvPr>
          <p:cNvSpPr txBox="1"/>
          <p:nvPr/>
        </p:nvSpPr>
        <p:spPr>
          <a:xfrm>
            <a:off x="1828538" y="3943290"/>
            <a:ext cx="5486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3"/>
              </a:rPr>
              <a:t>https://www.youtube.com/watch?v=Mg43RbYsBho</a:t>
            </a:r>
            <a:r>
              <a:rPr lang="en-US" sz="20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E5C791-588B-4679-AE88-F4F25F22E90E}"/>
              </a:ext>
            </a:extLst>
          </p:cNvPr>
          <p:cNvSpPr txBox="1"/>
          <p:nvPr/>
        </p:nvSpPr>
        <p:spPr>
          <a:xfrm>
            <a:off x="1885687" y="5638800"/>
            <a:ext cx="54303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linkClick r:id="rId4"/>
              </a:rPr>
              <a:t>https://www.youtube.com/embed/Mg43RbYsBho</a:t>
            </a:r>
            <a:r>
              <a:rPr lang="en-US" sz="2000" dirty="0"/>
              <a:t> 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BFE7EE07-AB68-4192-9D3A-DDFF270AFD3D}"/>
              </a:ext>
            </a:extLst>
          </p:cNvPr>
          <p:cNvSpPr/>
          <p:nvPr/>
        </p:nvSpPr>
        <p:spPr>
          <a:xfrm>
            <a:off x="4357968" y="4629554"/>
            <a:ext cx="547406" cy="79929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8713EF-61D4-4124-BD1A-FE7A44D5472F}"/>
              </a:ext>
            </a:extLst>
          </p:cNvPr>
          <p:cNvSpPr txBox="1"/>
          <p:nvPr/>
        </p:nvSpPr>
        <p:spPr>
          <a:xfrm>
            <a:off x="5410200" y="4806434"/>
            <a:ext cx="280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Keep ID and add “/embed/”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56D458-8919-44D8-AA1F-8CC51B6A30DB}"/>
              </a:ext>
            </a:extLst>
          </p:cNvPr>
          <p:cNvSpPr txBox="1"/>
          <p:nvPr/>
        </p:nvSpPr>
        <p:spPr>
          <a:xfrm>
            <a:off x="616927" y="3974068"/>
            <a:ext cx="81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Before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F42448-D591-487B-933B-B5335BAD4C96}"/>
              </a:ext>
            </a:extLst>
          </p:cNvPr>
          <p:cNvSpPr txBox="1"/>
          <p:nvPr/>
        </p:nvSpPr>
        <p:spPr>
          <a:xfrm>
            <a:off x="616927" y="5654189"/>
            <a:ext cx="672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3327905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11449"/>
            <a:ext cx="3249230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3A1112-DDFC-47CC-AB92-4B400326D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212" y="742951"/>
            <a:ext cx="2607469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4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Dashboard Done!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CA3765-AA7D-4DFF-9A3C-89CE1AC1B5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366" y="1491483"/>
            <a:ext cx="4915159" cy="388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502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CEF3F-D21F-41FB-B261-4ECCFD6D4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Your Tableau Work </a:t>
            </a:r>
            <a:r>
              <a:rPr lang="en-US" b="1" dirty="0"/>
              <a:t>(Tableau Desktop Only)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B9F25-589F-4D03-829A-4443ED148E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Extract data:</a:t>
            </a:r>
          </a:p>
          <a:p>
            <a:pPr lvl="1"/>
            <a:r>
              <a:rPr lang="en-US" dirty="0"/>
              <a:t>Data</a:t>
            </a:r>
          </a:p>
          <a:p>
            <a:pPr lvl="1"/>
            <a:r>
              <a:rPr lang="en-US" dirty="0"/>
              <a:t>HIV</a:t>
            </a:r>
          </a:p>
          <a:p>
            <a:pPr lvl="1"/>
            <a:r>
              <a:rPr lang="en-US" dirty="0"/>
              <a:t>Extract Data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B88A0A-248D-45F1-B0AB-B5476516A3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333" b="36666"/>
          <a:stretch/>
        </p:blipFill>
        <p:spPr>
          <a:xfrm>
            <a:off x="4724400" y="1825625"/>
            <a:ext cx="3429000" cy="458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576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C788BD-C6A5-4E51-BE57-C3F6A0FFE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914400"/>
            <a:ext cx="27432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Verify Your Student Identity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DE1920-AE5D-46B2-8023-661F35CCD5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5677" y="4170501"/>
            <a:ext cx="27432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defTabSz="914400">
              <a:buNone/>
            </a:pPr>
            <a:r>
              <a:rPr lang="en-US" sz="17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You will receive an email from Tableau with instruction of how to download and activate Tableau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949070A-F305-4D27-8703-CD371E891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369" y="492573"/>
            <a:ext cx="4087153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0016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CEF3F-D21F-41FB-B261-4ECCFD6D4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Your Tableau Work</a:t>
            </a:r>
            <a:br>
              <a:rPr lang="en-US" dirty="0"/>
            </a:br>
            <a:r>
              <a:rPr lang="en-US" b="1" dirty="0"/>
              <a:t>(Tableau Desktop Only)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B9F25-589F-4D03-829A-4443ED148E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Extract data: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FCDD6E-6E5D-49CC-8199-7F135791CF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33" t="16204" r="37500" b="18889"/>
          <a:stretch/>
        </p:blipFill>
        <p:spPr>
          <a:xfrm>
            <a:off x="914400" y="2362200"/>
            <a:ext cx="2590801" cy="39141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6A394E-BE3E-4744-AEB3-DE68793BD0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00" t="8519" r="19167" b="32222"/>
          <a:stretch/>
        </p:blipFill>
        <p:spPr>
          <a:xfrm>
            <a:off x="3790951" y="2743200"/>
            <a:ext cx="533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0135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CEF3F-D21F-41FB-B261-4ECCFD6D4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Your Tableau Work</a:t>
            </a:r>
            <a:br>
              <a:rPr lang="en-US" dirty="0"/>
            </a:br>
            <a:r>
              <a:rPr lang="en-US" b="1" dirty="0"/>
              <a:t>(Tableau Desktop Only)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B9F25-589F-4D03-829A-4443ED148E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181350" cy="4351338"/>
          </a:xfrm>
        </p:spPr>
        <p:txBody>
          <a:bodyPr/>
          <a:lstStyle/>
          <a:p>
            <a:r>
              <a:rPr lang="en-US" dirty="0"/>
              <a:t>Publish:</a:t>
            </a:r>
          </a:p>
          <a:p>
            <a:pPr lvl="1"/>
            <a:r>
              <a:rPr lang="en-US" dirty="0"/>
              <a:t>Server</a:t>
            </a:r>
          </a:p>
          <a:p>
            <a:pPr lvl="1"/>
            <a:r>
              <a:rPr lang="en-US" dirty="0"/>
              <a:t>Tableau Public</a:t>
            </a:r>
          </a:p>
          <a:p>
            <a:pPr lvl="1"/>
            <a:r>
              <a:rPr lang="en-US" dirty="0"/>
              <a:t>Save to Tableau Public</a:t>
            </a:r>
          </a:p>
          <a:p>
            <a:pPr lvl="1"/>
            <a:r>
              <a:rPr lang="en-US" dirty="0"/>
              <a:t>Sign in your Tableau Public Account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0361F6-C873-4BF5-A9DB-2885C0A897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333" b="60370"/>
          <a:stretch/>
        </p:blipFill>
        <p:spPr>
          <a:xfrm>
            <a:off x="4191000" y="1614396"/>
            <a:ext cx="4755926" cy="22718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3C5761-4C5E-4A42-9B25-16231AE692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00" t="9312" r="49980" b="39630"/>
          <a:stretch/>
        </p:blipFill>
        <p:spPr>
          <a:xfrm>
            <a:off x="5791200" y="4267200"/>
            <a:ext cx="1752600" cy="201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1477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659" y="4572000"/>
            <a:ext cx="5293730" cy="1964266"/>
          </a:xfrm>
          <a:prstGeom prst="rect">
            <a:avLst/>
          </a:prstGeom>
          <a:solidFill>
            <a:srgbClr val="9F8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2CEF3F-D21F-41FB-B261-4ECCFD6D4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4767072"/>
            <a:ext cx="4945641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/>
            <a:r>
              <a:rPr lang="en-US" sz="3700" dirty="0">
                <a:solidFill>
                  <a:srgbClr val="FFFFFF"/>
                </a:solidFill>
              </a:rPr>
              <a:t>Share Your Tableau Work</a:t>
            </a:r>
            <a:br>
              <a:rPr lang="en-US" sz="3700" dirty="0">
                <a:solidFill>
                  <a:srgbClr val="FFFFFF"/>
                </a:solidFill>
              </a:rPr>
            </a:br>
            <a:r>
              <a:rPr lang="en-US" sz="3700" b="1" dirty="0">
                <a:solidFill>
                  <a:srgbClr val="FFFFFF"/>
                </a:solidFill>
              </a:rPr>
              <a:t>(Tableau Public Only)</a:t>
            </a:r>
            <a:endParaRPr lang="en-US" sz="3700" dirty="0">
              <a:solidFill>
                <a:srgbClr val="FFFFFF"/>
              </a:solidFill>
            </a:endParaRPr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69923D1-935A-41A6-ADA2-B34290C44B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" r="4" b="4"/>
          <a:stretch/>
        </p:blipFill>
        <p:spPr>
          <a:xfrm>
            <a:off x="245660" y="321733"/>
            <a:ext cx="5293729" cy="410739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0991" y="321732"/>
            <a:ext cx="3251710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B9F25-589F-4D03-829A-4443ED148E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21989" y="917725"/>
            <a:ext cx="2568554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/>
            <a:r>
              <a:rPr lang="en-US" sz="2400" dirty="0">
                <a:solidFill>
                  <a:srgbClr val="FFFFFF"/>
                </a:solidFill>
              </a:rPr>
              <a:t>Easy two steps!</a:t>
            </a:r>
          </a:p>
          <a:p>
            <a:pPr marL="0" indent="0" defTabSz="914400">
              <a:buNone/>
            </a:pPr>
            <a:r>
              <a:rPr lang="en-US" sz="2400" dirty="0">
                <a:solidFill>
                  <a:srgbClr val="FFFFFF"/>
                </a:solidFill>
              </a:rPr>
              <a:t>1. “File” on the top</a:t>
            </a:r>
          </a:p>
          <a:p>
            <a:pPr marL="0" indent="0" defTabSz="914400">
              <a:buNone/>
            </a:pPr>
            <a:r>
              <a:rPr lang="en-US" sz="2400" dirty="0">
                <a:solidFill>
                  <a:srgbClr val="FFFFFF"/>
                </a:solidFill>
              </a:rPr>
              <a:t>2. Save to Tableau Public</a:t>
            </a:r>
          </a:p>
          <a:p>
            <a:pPr indent="-228600" defTabSz="914400"/>
            <a:endParaRPr lang="en-US" sz="1700" dirty="0">
              <a:solidFill>
                <a:srgbClr val="FFFFFF"/>
              </a:solidFill>
            </a:endParaRPr>
          </a:p>
          <a:p>
            <a:pPr indent="-228600" defTabSz="914400"/>
            <a:endParaRPr lang="en-US" sz="1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9895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11449"/>
            <a:ext cx="3249230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72E072-8B4E-445D-98F7-3549DA73B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212" y="742951"/>
            <a:ext cx="2607469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4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Your Work is Public!</a:t>
            </a:r>
          </a:p>
        </p:txBody>
      </p:sp>
      <p:pic>
        <p:nvPicPr>
          <p:cNvPr id="4" name="Content Placeholder 3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B72B73C5-4727-4A5B-BA99-E0437F7D3E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424" t="5759" r="357" b="6046"/>
          <a:stretch/>
        </p:blipFill>
        <p:spPr>
          <a:xfrm>
            <a:off x="3886201" y="2209799"/>
            <a:ext cx="4876800" cy="243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003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B8A1B-5E18-45EC-B703-7DFD787AA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C3DDD-DCDD-417E-BA3A-CC8F128B62EA}" type="slidenum">
              <a:rPr lang="en-IN" smtClean="0"/>
              <a:pPr/>
              <a:t>44</a:t>
            </a:fld>
            <a:endParaRPr lang="en-I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86DBAF8-F419-4A99-922E-EAB448E11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33757" y="250781"/>
            <a:ext cx="4449763" cy="138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3E3DB35-D0C7-43A3-924B-0C2E1AFCA239}"/>
              </a:ext>
            </a:extLst>
          </p:cNvPr>
          <p:cNvSpPr/>
          <p:nvPr/>
        </p:nvSpPr>
        <p:spPr>
          <a:xfrm>
            <a:off x="401780" y="2392340"/>
            <a:ext cx="4530438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Designed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build data visualization capacity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and strengthen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culture of data use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international development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Mobilizes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power of university students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to close the gap in data visualization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Collaborating universities will have access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trainings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and can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publish research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on the CGDV platform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4"/>
              </a:rPr>
              <a:t>http://www.centerforglobaldata.org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7F707E-2F1B-42D6-B371-1EBDEB56CD5E}"/>
              </a:ext>
            </a:extLst>
          </p:cNvPr>
          <p:cNvSpPr/>
          <p:nvPr/>
        </p:nvSpPr>
        <p:spPr>
          <a:xfrm>
            <a:off x="685799" y="1635081"/>
            <a:ext cx="7772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CENTER FOR GLOBAL DATA VISUALIZATION</a:t>
            </a:r>
          </a:p>
        </p:txBody>
      </p:sp>
      <p:pic>
        <p:nvPicPr>
          <p:cNvPr id="2051" name="Picture 1">
            <a:extLst>
              <a:ext uri="{FF2B5EF4-FFF2-40B4-BE49-F238E27FC236}">
                <a16:creationId xmlns:a16="http://schemas.microsoft.com/office/drawing/2014/main" id="{8993CD7E-D5F5-4921-B66B-A2E070A1E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71967" y="2890690"/>
            <a:ext cx="2881312" cy="148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51CE6B3-8D7C-4996-89DC-C09E5D215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0354" y="2716065"/>
            <a:ext cx="3243263" cy="240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1">
            <a:extLst>
              <a:ext uri="{FF2B5EF4-FFF2-40B4-BE49-F238E27FC236}">
                <a16:creationId xmlns:a16="http://schemas.microsoft.com/office/drawing/2014/main" id="{83A31605-DC05-4690-8B95-06C21B79C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71967" y="2890689"/>
            <a:ext cx="2881313" cy="148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0113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CEF3F-D21F-41FB-B261-4ECCFD6D4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Your Tableau Work on CGDV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B9F25-589F-4D03-829A-4443ED148E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8058150" cy="4351338"/>
          </a:xfrm>
        </p:spPr>
        <p:txBody>
          <a:bodyPr/>
          <a:lstStyle/>
          <a:p>
            <a:r>
              <a:rPr lang="en-US" dirty="0"/>
              <a:t>Find share button under your Tableau visual</a:t>
            </a:r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293C07C-05F5-42A8-91D7-B8785149CE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84"/>
          <a:stretch/>
        </p:blipFill>
        <p:spPr>
          <a:xfrm>
            <a:off x="2736160" y="2743200"/>
            <a:ext cx="3671679" cy="609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C8BBAFC-3D73-4525-A76E-6DA77B8E85F7}"/>
              </a:ext>
            </a:extLst>
          </p:cNvPr>
          <p:cNvSpPr/>
          <p:nvPr/>
        </p:nvSpPr>
        <p:spPr>
          <a:xfrm>
            <a:off x="4648200" y="2819400"/>
            <a:ext cx="371475" cy="35846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9C133C05-0773-47DA-9078-123A778F2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482" y="4502939"/>
            <a:ext cx="2467319" cy="189574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C56DD3-040B-4782-A303-308B9287DCDF}"/>
              </a:ext>
            </a:extLst>
          </p:cNvPr>
          <p:cNvSpPr txBox="1">
            <a:spLocks/>
          </p:cNvSpPr>
          <p:nvPr/>
        </p:nvSpPr>
        <p:spPr>
          <a:xfrm>
            <a:off x="628650" y="3338146"/>
            <a:ext cx="80581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Copy the Embed code when uploading visual on CGDV.  </a:t>
            </a:r>
          </a:p>
        </p:txBody>
      </p:sp>
      <p:pic>
        <p:nvPicPr>
          <p:cNvPr id="15" name="Picture 1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D32AF11-AB49-412F-A93C-6ED36D390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4308624"/>
            <a:ext cx="2786510" cy="210536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693E60-C8C3-4CD1-9B18-35D6642CAA34}"/>
              </a:ext>
            </a:extLst>
          </p:cNvPr>
          <p:cNvCxnSpPr>
            <a:cxnSpLocks/>
          </p:cNvCxnSpPr>
          <p:nvPr/>
        </p:nvCxnSpPr>
        <p:spPr>
          <a:xfrm>
            <a:off x="3657601" y="5257800"/>
            <a:ext cx="1752599" cy="9191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1347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F7F814-79DD-40D5-B009-67AE9A7FDC22}"/>
              </a:ext>
            </a:extLst>
          </p:cNvPr>
          <p:cNvSpPr txBox="1"/>
          <p:nvPr/>
        </p:nvSpPr>
        <p:spPr>
          <a:xfrm>
            <a:off x="2209800" y="3105837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D87EC4-B422-4572-8367-A34D019ED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724400"/>
            <a:ext cx="3474968" cy="119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251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788BD-C6A5-4E51-BE57-C3F6A0FFE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65126"/>
            <a:ext cx="6991350" cy="1325563"/>
          </a:xfrm>
        </p:spPr>
        <p:txBody>
          <a:bodyPr/>
          <a:lstStyle/>
          <a:p>
            <a:r>
              <a:rPr lang="en-US" dirty="0"/>
              <a:t>Tableau for Public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DE1920-AE5D-46B2-8023-661F35CCD5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dirty="0"/>
              <a:t>Tableau Public: </a:t>
            </a:r>
            <a:r>
              <a:rPr lang="en-US" dirty="0">
                <a:hlinkClick r:id="rId2"/>
              </a:rPr>
              <a:t>public.tableau.com</a:t>
            </a:r>
            <a:endParaRPr lang="en-US" dirty="0"/>
          </a:p>
        </p:txBody>
      </p:sp>
      <p:pic>
        <p:nvPicPr>
          <p:cNvPr id="6" name="Picture 5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07B2083E-2281-4CB8-8589-F9E71ED72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533340"/>
            <a:ext cx="4876800" cy="3959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B8BC4D-B8F5-4005-A9F6-0A2A65793507}"/>
              </a:ext>
            </a:extLst>
          </p:cNvPr>
          <p:cNvSpPr txBox="1"/>
          <p:nvPr/>
        </p:nvSpPr>
        <p:spPr>
          <a:xfrm>
            <a:off x="639850" y="5285009"/>
            <a:ext cx="9346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Enter </a:t>
            </a:r>
          </a:p>
          <a:p>
            <a:r>
              <a:rPr lang="en-US" sz="2400" b="1" dirty="0"/>
              <a:t>your</a:t>
            </a:r>
          </a:p>
          <a:p>
            <a:r>
              <a:rPr lang="en-US" sz="2400" b="1" dirty="0"/>
              <a:t>Email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117B46C-DE9F-4302-B314-56BB428202F9}"/>
              </a:ext>
            </a:extLst>
          </p:cNvPr>
          <p:cNvSpPr/>
          <p:nvPr/>
        </p:nvSpPr>
        <p:spPr>
          <a:xfrm>
            <a:off x="1574465" y="5791200"/>
            <a:ext cx="838200" cy="3048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400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788BD-C6A5-4E51-BE57-C3F6A0FFE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65126"/>
            <a:ext cx="6991350" cy="1325563"/>
          </a:xfrm>
        </p:spPr>
        <p:txBody>
          <a:bodyPr/>
          <a:lstStyle/>
          <a:p>
            <a:r>
              <a:rPr lang="en-US" dirty="0"/>
              <a:t>Create Tableau Public Profile to Share Your 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DE1920-AE5D-46B2-8023-661F35CCD5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Tableau Public: </a:t>
            </a:r>
            <a:r>
              <a:rPr lang="en-US" dirty="0">
                <a:hlinkClick r:id="rId2"/>
              </a:rPr>
              <a:t>public.tableau.com</a:t>
            </a:r>
            <a:endParaRPr lang="en-US" dirty="0"/>
          </a:p>
          <a:p>
            <a:r>
              <a:rPr lang="en-US" dirty="0"/>
              <a:t>Right upper corner:</a:t>
            </a:r>
          </a:p>
          <a:p>
            <a:r>
              <a:rPr lang="en-US" dirty="0"/>
              <a:t>Create profile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68F87-C64E-4965-9774-131F2282A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438400"/>
            <a:ext cx="1124107" cy="533474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20E840B-83E4-4EE3-9900-2ADB6642B8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708607"/>
            <a:ext cx="2725386" cy="2731135"/>
          </a:xfrm>
          <a:prstGeom prst="rect">
            <a:avLst/>
          </a:prstGeom>
        </p:spPr>
      </p:pic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CDAFDB8-064E-4AA1-B5A8-A2D78397D2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611543"/>
            <a:ext cx="2146905" cy="29252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026A2E-8146-41DE-9B4C-A77C07E26836}"/>
              </a:ext>
            </a:extLst>
          </p:cNvPr>
          <p:cNvSpPr txBox="1"/>
          <p:nvPr/>
        </p:nvSpPr>
        <p:spPr>
          <a:xfrm>
            <a:off x="424733" y="6075143"/>
            <a:ext cx="1017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Create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FEAF904-EB54-4725-B894-73D032256BD8}"/>
              </a:ext>
            </a:extLst>
          </p:cNvPr>
          <p:cNvSpPr/>
          <p:nvPr/>
        </p:nvSpPr>
        <p:spPr>
          <a:xfrm>
            <a:off x="1552097" y="6155953"/>
            <a:ext cx="838200" cy="3048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283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90336-5F10-40B1-A047-0C704B4F1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36" y="4445251"/>
            <a:ext cx="8176104" cy="1350712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6000" dirty="0">
                <a:solidFill>
                  <a:schemeClr val="tx1"/>
                </a:solidFill>
              </a:rPr>
              <a:t>Open Tableau!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4B891-132C-4839-A2B0-4500337E0B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836" y="5795963"/>
            <a:ext cx="8176104" cy="560388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 algn="ctr" defTabSz="914400">
              <a:buNone/>
            </a:pPr>
            <a:r>
              <a:rPr lang="en-US" sz="2400" dirty="0">
                <a:solidFill>
                  <a:schemeClr val="tx1"/>
                </a:solidFill>
              </a:rPr>
              <a:t>If you see above picture, you are ready to go!</a:t>
            </a:r>
          </a:p>
        </p:txBody>
      </p:sp>
      <p:sp>
        <p:nvSpPr>
          <p:cNvPr id="12" name="Rounded Rectangle 18">
            <a:extLst>
              <a:ext uri="{FF2B5EF4-FFF2-40B4-BE49-F238E27FC236}">
                <a16:creationId xmlns:a16="http://schemas.microsoft.com/office/drawing/2014/main" id="{283A93BD-A469-4D4C-8A1F-5668AE9758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96423" y="503573"/>
            <a:ext cx="5351153" cy="359940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F37F6EC-AC59-4127-8D34-984BBD63B4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11" b="3"/>
          <a:stretch/>
        </p:blipFill>
        <p:spPr>
          <a:xfrm>
            <a:off x="2020824" y="666497"/>
            <a:ext cx="5102352" cy="327355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34377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BFD1D7-7D88-4A75-AC68-B689D7EDB604}"/>
              </a:ext>
            </a:extLst>
          </p:cNvPr>
          <p:cNvSpPr txBox="1"/>
          <p:nvPr/>
        </p:nvSpPr>
        <p:spPr>
          <a:xfrm>
            <a:off x="819150" y="2567225"/>
            <a:ext cx="750570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600"/>
              </a:spcAft>
            </a:pPr>
            <a:r>
              <a:rPr lang="en-US" sz="4000" b="1" dirty="0">
                <a:solidFill>
                  <a:schemeClr val="bg1"/>
                </a:solidFill>
              </a:rPr>
              <a:t>Build Your Own Data Visualization in Tableau</a:t>
            </a:r>
          </a:p>
          <a:p>
            <a:pPr algn="ctr">
              <a:spcAft>
                <a:spcPts val="3600"/>
              </a:spcAft>
            </a:pPr>
            <a:r>
              <a:rPr lang="en-US" sz="3200" b="1" dirty="0">
                <a:solidFill>
                  <a:schemeClr val="bg1"/>
                </a:solidFill>
              </a:rPr>
              <a:t>Ethiopia HIV Prevalence</a:t>
            </a:r>
          </a:p>
        </p:txBody>
      </p:sp>
    </p:spTree>
    <p:extLst>
      <p:ext uri="{BB962C8B-B14F-4D97-AF65-F5344CB8AC3E}">
        <p14:creationId xmlns:p14="http://schemas.microsoft.com/office/powerpoint/2010/main" val="491234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AF2E0B7-59DE-4C3E-B201-5E389A5E5A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7707385"/>
              </p:ext>
            </p:extLst>
          </p:nvPr>
        </p:nvGraphicFramePr>
        <p:xfrm>
          <a:off x="228600" y="1066800"/>
          <a:ext cx="8686800" cy="563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562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Policy Auditing</Name>
    <Synchronization>Synchronous</Synchronization>
    <Type>10001</Type>
    <SequenceNumber>1100</SequenceNumber>
    <Url/>
    <Assembly>Microsoft.Office.Policy, Version=16.0.0.0, Culture=neutral, PublicKeyToken=71e9bce111e9429c</Assembly>
    <Class>Microsoft.Office.RecordsManagement.Internal.AuditHandler</Class>
    <Data/>
    <Filter/>
  </Receiver>
  <Receiver>
    <Name>Policy Auditing</Name>
    <Synchronization>Synchronous</Synchronization>
    <Type>10002</Type>
    <SequenceNumber>1101</SequenceNumber>
    <Url/>
    <Assembly>Microsoft.Office.Policy, Version=16.0.0.0, Culture=neutral, PublicKeyToken=71e9bce111e9429c</Assembly>
    <Class>Microsoft.Office.RecordsManagement.Internal.AuditHandler</Class>
    <Data/>
    <Filter/>
  </Receiver>
  <Receiver>
    <Name>Policy Auditing</Name>
    <Synchronization>Synchronous</Synchronization>
    <Type>10004</Type>
    <SequenceNumber>1102</SequenceNumber>
    <Url/>
    <Assembly>Microsoft.Office.Policy, Version=16.0.0.0, Culture=neutral, PublicKeyToken=71e9bce111e9429c</Assembly>
    <Class>Microsoft.Office.RecordsManagement.Internal.AuditHandler</Class>
    <Data/>
    <Filter/>
  </Receiver>
  <Receiver>
    <Name>Policy Auditing</Name>
    <Synchronization>Synchronous</Synchronization>
    <Type>10006</Type>
    <SequenceNumber>1103</SequenceNumber>
    <Url/>
    <Assembly>Microsoft.Office.Policy, Version=16.0.0.0, Culture=neutral, PublicKeyToken=71e9bce111e9429c</Assembly>
    <Class>Microsoft.Office.RecordsManagement.Internal.AuditHandler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0A9A9F48269D4A915FCDC77BE55CC4" ma:contentTypeVersion="7" ma:contentTypeDescription="Create a new document." ma:contentTypeScope="" ma:versionID="8f6c0857b4f05c3821279263df079ddc">
  <xsd:schema xmlns:xsd="http://www.w3.org/2001/XMLSchema" xmlns:xs="http://www.w3.org/2001/XMLSchema" xmlns:p="http://schemas.microsoft.com/office/2006/metadata/properties" xmlns:ns1="http://schemas.microsoft.com/sharepoint/v3" xmlns:ns2="0d2496dd-01eb-4736-b718-3287d302c7d6" xmlns:ns3="e07ed002-ac7d-4dce-a43e-0b87710306e0" targetNamespace="http://schemas.microsoft.com/office/2006/metadata/properties" ma:root="true" ma:fieldsID="335ee58e3562f1ad2e4c4875a998d3be" ns1:_="" ns2:_="" ns3:_="">
    <xsd:import namespace="http://schemas.microsoft.com/sharepoint/v3"/>
    <xsd:import namespace="0d2496dd-01eb-4736-b718-3287d302c7d6"/>
    <xsd:import namespace="e07ed002-ac7d-4dce-a43e-0b87710306e0"/>
    <xsd:element name="properties">
      <xsd:complexType>
        <xsd:sequence>
          <xsd:element name="documentManagement">
            <xsd:complexType>
              <xsd:all>
                <xsd:element ref="ns1:_dlc_Exempt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empt" ma:index="8" nillable="true" ma:displayName="Exempt from Policy" ma:hidden="true" ma:internalName="_dlc_Exempt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2496dd-01eb-4736-b718-3287d302c7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7ed002-ac7d-4dce-a43e-0b87710306e0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F6827B8-8075-41FB-9564-DDDB8F049D47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3B706CF3-A793-4F39-84EA-A35D3574AF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d2496dd-01eb-4736-b718-3287d302c7d6"/>
    <ds:schemaRef ds:uri="e07ed002-ac7d-4dce-a43e-0b87710306e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5AD4CEC-55E7-4549-A0B3-3B40E5A1290C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DEED43F1-6D3B-4D52-92F9-17194D04F6B2}">
  <ds:schemaRefs>
    <ds:schemaRef ds:uri="http://purl.org/dc/elements/1.1/"/>
    <ds:schemaRef ds:uri="http://schemas.microsoft.com/sharepoint/v3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0d2496dd-01eb-4736-b718-3287d302c7d6"/>
    <ds:schemaRef ds:uri="http://schemas.openxmlformats.org/package/2006/metadata/core-properties"/>
    <ds:schemaRef ds:uri="e07ed002-ac7d-4dce-a43e-0b87710306e0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753</Words>
  <Application>Microsoft Office PowerPoint</Application>
  <PresentationFormat>On-screen Show (4:3)</PresentationFormat>
  <Paragraphs>170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Times New Roman</vt:lpstr>
      <vt:lpstr>Custom Design</vt:lpstr>
      <vt:lpstr>Tableau Workshop </vt:lpstr>
      <vt:lpstr>PowerPoint Presentation</vt:lpstr>
      <vt:lpstr>Tableau for Students</vt:lpstr>
      <vt:lpstr>Verify Your Student Identity</vt:lpstr>
      <vt:lpstr>Tableau for Public</vt:lpstr>
      <vt:lpstr>Create Tableau Public Profile to Share Your Work</vt:lpstr>
      <vt:lpstr>Open Tableau!</vt:lpstr>
      <vt:lpstr>PowerPoint Presentation</vt:lpstr>
      <vt:lpstr>PowerPoint Presentation</vt:lpstr>
      <vt:lpstr>PowerPoint Presentation</vt:lpstr>
      <vt:lpstr>Data Cleaning</vt:lpstr>
      <vt:lpstr>Import Data to Tableau</vt:lpstr>
      <vt:lpstr>Choose Right Data Type</vt:lpstr>
      <vt:lpstr>Let’s Visualize Data!</vt:lpstr>
      <vt:lpstr>Tableau 101</vt:lpstr>
      <vt:lpstr>Tableau 101  Dimensions vs Measures</vt:lpstr>
      <vt:lpstr>Line Chart</vt:lpstr>
      <vt:lpstr>Customize Color</vt:lpstr>
      <vt:lpstr>Customize Axis</vt:lpstr>
      <vt:lpstr>Show as Percentage</vt:lpstr>
      <vt:lpstr>Customize Tooltip</vt:lpstr>
      <vt:lpstr>Line Chart Done!</vt:lpstr>
      <vt:lpstr>Choropleth Map</vt:lpstr>
      <vt:lpstr>Match Location</vt:lpstr>
      <vt:lpstr>Edit Locations</vt:lpstr>
      <vt:lpstr>Color</vt:lpstr>
      <vt:lpstr>Filter by Year</vt:lpstr>
      <vt:lpstr>Customize Color</vt:lpstr>
      <vt:lpstr>Show as Percentage</vt:lpstr>
      <vt:lpstr>Choropleth Map Done!</vt:lpstr>
      <vt:lpstr>Dashboard</vt:lpstr>
      <vt:lpstr>Connect Chart</vt:lpstr>
      <vt:lpstr>Add Time Slider</vt:lpstr>
      <vt:lpstr>Add Time Slider</vt:lpstr>
      <vt:lpstr>Customize Content</vt:lpstr>
      <vt:lpstr>Customize Content</vt:lpstr>
      <vt:lpstr>Customize Content</vt:lpstr>
      <vt:lpstr>Dashboard Done! </vt:lpstr>
      <vt:lpstr>Share Your Tableau Work (Tableau Desktop Only)</vt:lpstr>
      <vt:lpstr>Share Your Tableau Work (Tableau Desktop Only)</vt:lpstr>
      <vt:lpstr>Share Your Tableau Work (Tableau Desktop Only)</vt:lpstr>
      <vt:lpstr>Share Your Tableau Work (Tableau Public Only)</vt:lpstr>
      <vt:lpstr>Your Work is Public!</vt:lpstr>
      <vt:lpstr>PowerPoint Presentation</vt:lpstr>
      <vt:lpstr>Share Your Tableau Work on CGDV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Tableau Workshop </dc:title>
  <dc:creator>Jiahao Xu</dc:creator>
  <cp:lastModifiedBy>Jiahao Xu</cp:lastModifiedBy>
  <cp:revision>1</cp:revision>
  <dcterms:created xsi:type="dcterms:W3CDTF">2019-04-04T20:13:47Z</dcterms:created>
  <dcterms:modified xsi:type="dcterms:W3CDTF">2019-04-04T20:15:07Z</dcterms:modified>
</cp:coreProperties>
</file>